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6.xml" ContentType="application/vnd.openxmlformats-officedocument.presentationml.comments+xml"/>
  <Override PartName="/ppt/notesSlides/notesSlide22.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24"/>
  </p:notesMasterIdLst>
  <p:handoutMasterIdLst>
    <p:handoutMasterId r:id="rId25"/>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49" r:id="rId15"/>
    <p:sldId id="363" r:id="rId16"/>
    <p:sldId id="353" r:id="rId17"/>
    <p:sldId id="297" r:id="rId18"/>
    <p:sldId id="335" r:id="rId19"/>
    <p:sldId id="343" r:id="rId20"/>
    <p:sldId id="329" r:id="rId21"/>
    <p:sldId id="346" r:id="rId22"/>
    <p:sldId id="333"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604020202020204" charset="0"/>
      <p:regular r:id="rId35"/>
      <p:bold r:id="rId3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7"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autoAdjust="0"/>
    <p:restoredTop sz="32659" autoAdjust="0"/>
  </p:normalViewPr>
  <p:slideViewPr>
    <p:cSldViewPr snapToGrid="0">
      <p:cViewPr varScale="1">
        <p:scale>
          <a:sx n="21" d="100"/>
          <a:sy n="21" d="100"/>
        </p:scale>
        <p:origin x="1628" y="36"/>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09T22:10:03.041" idx="2">
    <p:pos x="7101" y="1752"/>
    <p:text>Update graph by Season/year vs Wins</p:text>
    <p:extLst>
      <p:ext uri="{C676402C-5697-4E1C-873F-D02D1690AC5C}">
        <p15:threadingInfo xmlns:p15="http://schemas.microsoft.com/office/powerpoint/2012/main" timeZoneBias="240"/>
      </p:ext>
    </p:extLst>
  </p:cm>
  <p:cm authorId="1" dt="2021-04-11T02:33:47.622" idx="15">
    <p:pos x="7101" y="1888"/>
    <p:text>Is it possible to have grid lines in the graph?</p:text>
    <p:extLst>
      <p:ext uri="{C676402C-5697-4E1C-873F-D02D1690AC5C}">
        <p15:threadingInfo xmlns:p15="http://schemas.microsoft.com/office/powerpoint/2012/main" timeZoneBias="240">
          <p15:parentCm authorId="1" idx="2"/>
        </p15:threadingInfo>
      </p:ext>
    </p:extLst>
  </p:cm>
  <p:cm authorId="2" dt="2021-04-11T15:34:18.952" idx="2">
    <p:pos x="7101" y="2024"/>
    <p:text>If there is time</p:text>
    <p:extLst>
      <p:ext uri="{C676402C-5697-4E1C-873F-D02D1690AC5C}">
        <p15:threadingInfo xmlns:p15="http://schemas.microsoft.com/office/powerpoint/2012/main" timeZoneBias="24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09T23:28:09.953" idx="12">
    <p:pos x="7277" y="1135"/>
    <p:text>Cindy to create a TOR (Kyle Lowey) player profile for one game, salary, and player,</p:text>
    <p:extLst>
      <p:ext uri="{C676402C-5697-4E1C-873F-D02D1690AC5C}">
        <p15:threadingInfo xmlns:p15="http://schemas.microsoft.com/office/powerpoint/2012/main" timeZoneBias="240"/>
      </p:ext>
    </p:extLst>
  </p:cm>
  <p:cm authorId="2" dt="2021-04-11T15:40:01.591" idx="4">
    <p:pos x="7277" y="1271"/>
    <p:text>Fix the salary, remove some stats and reorder</p:text>
    <p:extLst>
      <p:ext uri="{C676402C-5697-4E1C-873F-D02D1690AC5C}">
        <p15:threadingInfo xmlns:p15="http://schemas.microsoft.com/office/powerpoint/2012/main" timeZoneBias="240">
          <p15:parentCm authorId="1"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4-11T15:40:51.505" idx="5">
    <p:pos x="10" y="10"/>
    <p:text>Cindy is going to fix the axis and the legends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4-11T15:41:06.208" idx="6">
    <p:pos x="10" y="10"/>
    <p:text>Cindy is going to fix the axis and the legends</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1T02:49:20.084" idx="20">
    <p:pos x="10" y="10"/>
    <p:text>Bhavika update only slide.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1T02:48:45.357" idx="18">
    <p:pos x="10" y="10"/>
    <p:text>Previous copy for deletion</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1T02:49:09.654" idx="19">
    <p:pos x="10" y="10"/>
    <p:text>Dennis animated copy with notes</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C93A1-67BA-4877-B554-6C40AFA0373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95DB27-B00E-4B9A-8767-44790F351F49}">
      <dgm:prSet/>
      <dgm:spPr/>
      <dgm:t>
        <a:bodyPr/>
        <a:lstStyle/>
        <a:p>
          <a:pPr>
            <a:lnSpc>
              <a:spcPct val="100000"/>
            </a:lnSpc>
          </a:pPr>
          <a:r>
            <a:rPr lang="en-CA" dirty="0"/>
            <a:t>Identify high potential players by focusing on PLUS_MINUS, PER, and PIE</a:t>
          </a:r>
          <a:endParaRPr lang="en-US" dirty="0"/>
        </a:p>
      </dgm:t>
    </dgm:pt>
    <dgm:pt modelId="{6819793E-9B8E-4256-9BC6-888A3950CCDF}" type="parTrans" cxnId="{9C64D4EF-CEB6-4A6F-BDFE-2F5A09252147}">
      <dgm:prSet/>
      <dgm:spPr/>
      <dgm:t>
        <a:bodyPr/>
        <a:lstStyle/>
        <a:p>
          <a:endParaRPr lang="en-US"/>
        </a:p>
      </dgm:t>
    </dgm:pt>
    <dgm:pt modelId="{44A80F11-37E3-4C82-8AA8-F8E6A7F72C34}" type="sibTrans" cxnId="{9C64D4EF-CEB6-4A6F-BDFE-2F5A09252147}">
      <dgm:prSet/>
      <dgm:spPr/>
      <dgm:t>
        <a:bodyPr/>
        <a:lstStyle/>
        <a:p>
          <a:endParaRPr lang="en-US"/>
        </a:p>
      </dgm:t>
    </dgm:pt>
    <dgm:pt modelId="{3307917E-9408-4F85-807B-88771DA199B2}">
      <dgm:prSet/>
      <dgm:spPr/>
      <dgm:t>
        <a:bodyPr/>
        <a:lstStyle/>
        <a:p>
          <a:pPr>
            <a:lnSpc>
              <a:spcPct val="100000"/>
            </a:lnSpc>
          </a:pPr>
          <a:r>
            <a:rPr lang="en-CA" dirty="0"/>
            <a:t>Field Goal % (FG_PCT) and 3-pointers % (FG3_PCT) for player efficiency</a:t>
          </a:r>
          <a:endParaRPr lang="en-US" dirty="0"/>
        </a:p>
      </dgm:t>
    </dgm:pt>
    <dgm:pt modelId="{B4207429-8F3A-4482-947D-F59FBCD14617}" type="parTrans" cxnId="{F66B2C19-FD1B-437B-95C0-04A5A49DBF87}">
      <dgm:prSet/>
      <dgm:spPr/>
      <dgm:t>
        <a:bodyPr/>
        <a:lstStyle/>
        <a:p>
          <a:endParaRPr lang="en-US"/>
        </a:p>
      </dgm:t>
    </dgm:pt>
    <dgm:pt modelId="{5516E086-81EB-46E5-B427-0BCD0C98A147}" type="sibTrans" cxnId="{F66B2C19-FD1B-437B-95C0-04A5A49DBF87}">
      <dgm:prSet/>
      <dgm:spPr/>
      <dgm:t>
        <a:bodyPr/>
        <a:lstStyle/>
        <a:p>
          <a:endParaRPr lang="en-US"/>
        </a:p>
      </dgm:t>
    </dgm:pt>
    <dgm:pt modelId="{80DC121E-782A-4ABD-8E7F-3E40AEFD7C2F}">
      <dgm:prSet/>
      <dgm:spPr/>
      <dgm:t>
        <a:bodyPr/>
        <a:lstStyle/>
        <a:p>
          <a:pPr>
            <a:lnSpc>
              <a:spcPct val="100000"/>
            </a:lnSpc>
          </a:pPr>
          <a:r>
            <a:rPr lang="en-US" dirty="0"/>
            <a:t>Player selection based on</a:t>
          </a:r>
        </a:p>
        <a:p>
          <a:pPr>
            <a:lnSpc>
              <a:spcPct val="100000"/>
            </a:lnSpc>
          </a:pPr>
          <a:endParaRPr lang="en-US" dirty="0"/>
        </a:p>
      </dgm:t>
    </dgm:pt>
    <dgm:pt modelId="{6E5A955D-8149-43BB-A808-D700A2D42F83}" type="parTrans" cxnId="{E0AC631B-146D-4B48-B317-3660BA550EC2}">
      <dgm:prSet/>
      <dgm:spPr/>
      <dgm:t>
        <a:bodyPr/>
        <a:lstStyle/>
        <a:p>
          <a:endParaRPr lang="en-US"/>
        </a:p>
      </dgm:t>
    </dgm:pt>
    <dgm:pt modelId="{0787B9EA-7A71-411E-9C2B-564550C5A0B3}" type="sibTrans" cxnId="{E0AC631B-146D-4B48-B317-3660BA550EC2}">
      <dgm:prSet/>
      <dgm:spPr/>
      <dgm:t>
        <a:bodyPr/>
        <a:lstStyle/>
        <a:p>
          <a:endParaRPr lang="en-US"/>
        </a:p>
      </dgm:t>
    </dgm:pt>
    <dgm:pt modelId="{88641CE3-036C-46E1-9449-4FA7ABF920E8}">
      <dgm:prSet/>
      <dgm:spPr/>
      <dgm:t>
        <a:bodyPr/>
        <a:lstStyle/>
        <a:p>
          <a:pPr>
            <a:lnSpc>
              <a:spcPct val="100000"/>
            </a:lnSpc>
          </a:pPr>
          <a:r>
            <a:rPr lang="en-CA" dirty="0"/>
            <a:t>Maximizing the utilization of underutilized players with higher stats</a:t>
          </a:r>
          <a:endParaRPr lang="en-US" dirty="0"/>
        </a:p>
      </dgm:t>
    </dgm:pt>
    <dgm:pt modelId="{8DE3DEA4-6BEB-4970-AC57-104F5963B1AB}" type="parTrans" cxnId="{A8222FBC-EB3E-420B-96EB-22BD3535CE4D}">
      <dgm:prSet/>
      <dgm:spPr/>
      <dgm:t>
        <a:bodyPr/>
        <a:lstStyle/>
        <a:p>
          <a:endParaRPr lang="en-US"/>
        </a:p>
      </dgm:t>
    </dgm:pt>
    <dgm:pt modelId="{CB3BFB9E-D0A5-4870-B2B3-DAB0865F627D}" type="sibTrans" cxnId="{A8222FBC-EB3E-420B-96EB-22BD3535CE4D}">
      <dgm:prSet/>
      <dgm:spPr/>
      <dgm:t>
        <a:bodyPr/>
        <a:lstStyle/>
        <a:p>
          <a:endParaRPr lang="en-US"/>
        </a:p>
      </dgm:t>
    </dgm:pt>
    <dgm:pt modelId="{5E6256B5-E211-412B-8D3D-A2930782D62A}" type="pres">
      <dgm:prSet presAssocID="{E0DC93A1-67BA-4877-B554-6C40AFA03731}" presName="root" presStyleCnt="0">
        <dgm:presLayoutVars>
          <dgm:dir/>
          <dgm:resizeHandles val="exact"/>
        </dgm:presLayoutVars>
      </dgm:prSet>
      <dgm:spPr/>
    </dgm:pt>
    <dgm:pt modelId="{85F99568-BE8F-4F6A-83DE-A7E849A8BD29}" type="pres">
      <dgm:prSet presAssocID="{A195DB27-B00E-4B9A-8767-44790F351F49}" presName="compNode" presStyleCnt="0"/>
      <dgm:spPr/>
    </dgm:pt>
    <dgm:pt modelId="{EA07672F-8E97-48BB-9F53-ED606F0747D7}" type="pres">
      <dgm:prSet presAssocID="{A195DB27-B00E-4B9A-8767-44790F351F49}" presName="bgRect" presStyleLbl="bgShp" presStyleIdx="0" presStyleCnt="4" custLinFactNeighborX="0" custLinFactNeighborY="-197"/>
      <dgm:spPr/>
    </dgm:pt>
    <dgm:pt modelId="{222EC347-1D45-4B08-8736-853B969018E7}" type="pres">
      <dgm:prSet presAssocID="{A195DB27-B00E-4B9A-8767-44790F351F49}" presName="iconRect" presStyleLbl="node1" presStyleIdx="0" presStyleCnt="4" custLinFactNeighborY="-35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Pie Chart"/>
        </a:ext>
      </dgm:extLst>
    </dgm:pt>
    <dgm:pt modelId="{FE8DB0A8-F148-470E-B418-392D4B2F46BC}" type="pres">
      <dgm:prSet presAssocID="{A195DB27-B00E-4B9A-8767-44790F351F49}" presName="spaceRect" presStyleCnt="0"/>
      <dgm:spPr/>
    </dgm:pt>
    <dgm:pt modelId="{856554A3-4C11-471D-8130-D43E4CC57D3E}" type="pres">
      <dgm:prSet presAssocID="{A195DB27-B00E-4B9A-8767-44790F351F49}" presName="parTx" presStyleLbl="revTx" presStyleIdx="0" presStyleCnt="4" custScaleX="99080" custLinFactNeighborY="-197">
        <dgm:presLayoutVars>
          <dgm:chMax val="0"/>
          <dgm:chPref val="0"/>
        </dgm:presLayoutVars>
      </dgm:prSet>
      <dgm:spPr/>
    </dgm:pt>
    <dgm:pt modelId="{BCF9B33E-CF9B-4062-B14A-DF2A4622E453}" type="pres">
      <dgm:prSet presAssocID="{44A80F11-37E3-4C82-8AA8-F8E6A7F72C34}" presName="sibTrans" presStyleCnt="0"/>
      <dgm:spPr/>
    </dgm:pt>
    <dgm:pt modelId="{BFB5E410-A694-4027-8498-42FA402DE5C2}" type="pres">
      <dgm:prSet presAssocID="{3307917E-9408-4F85-807B-88771DA199B2}" presName="compNode" presStyleCnt="0"/>
      <dgm:spPr/>
    </dgm:pt>
    <dgm:pt modelId="{DB9BD405-0E9D-4346-860F-B6E3D0663164}" type="pres">
      <dgm:prSet presAssocID="{3307917E-9408-4F85-807B-88771DA199B2}" presName="bgRect" presStyleLbl="bgShp" presStyleIdx="1" presStyleCnt="4"/>
      <dgm:spPr/>
    </dgm:pt>
    <dgm:pt modelId="{3A46AA32-0A5C-4418-A147-D85C416E2D5F}" type="pres">
      <dgm:prSet presAssocID="{3307917E-9408-4F85-807B-88771DA199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FA18B49D-6E57-4C47-B62D-F28D10E6F213}" type="pres">
      <dgm:prSet presAssocID="{3307917E-9408-4F85-807B-88771DA199B2}" presName="spaceRect" presStyleCnt="0"/>
      <dgm:spPr/>
    </dgm:pt>
    <dgm:pt modelId="{41B41A29-0FF0-47AE-94A0-DAC93796D496}" type="pres">
      <dgm:prSet presAssocID="{3307917E-9408-4F85-807B-88771DA199B2}" presName="parTx" presStyleLbl="revTx" presStyleIdx="1" presStyleCnt="4">
        <dgm:presLayoutVars>
          <dgm:chMax val="0"/>
          <dgm:chPref val="0"/>
        </dgm:presLayoutVars>
      </dgm:prSet>
      <dgm:spPr/>
    </dgm:pt>
    <dgm:pt modelId="{1B56FAC6-8FF5-4E94-990E-F19F8900D36D}" type="pres">
      <dgm:prSet presAssocID="{5516E086-81EB-46E5-B427-0BCD0C98A147}" presName="sibTrans" presStyleCnt="0"/>
      <dgm:spPr/>
    </dgm:pt>
    <dgm:pt modelId="{0D70D8C9-6EF3-4613-A8BB-10753A20B560}" type="pres">
      <dgm:prSet presAssocID="{80DC121E-782A-4ABD-8E7F-3E40AEFD7C2F}" presName="compNode" presStyleCnt="0"/>
      <dgm:spPr/>
    </dgm:pt>
    <dgm:pt modelId="{89544D4A-AFDB-4596-95D6-5E008EEEFB7F}" type="pres">
      <dgm:prSet presAssocID="{80DC121E-782A-4ABD-8E7F-3E40AEFD7C2F}" presName="bgRect" presStyleLbl="bgShp" presStyleIdx="2" presStyleCnt="4"/>
      <dgm:spPr/>
    </dgm:pt>
    <dgm:pt modelId="{2512FBC7-85C6-47A9-BA75-2D5BFF4FBE97}" type="pres">
      <dgm:prSet presAssocID="{80DC121E-782A-4ABD-8E7F-3E40AEFD7C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7F49E4-A3E4-4141-97EF-9B8234F50E7C}" type="pres">
      <dgm:prSet presAssocID="{80DC121E-782A-4ABD-8E7F-3E40AEFD7C2F}" presName="spaceRect" presStyleCnt="0"/>
      <dgm:spPr/>
    </dgm:pt>
    <dgm:pt modelId="{C61A6446-7C2D-48CC-A570-5ACE9354BB96}" type="pres">
      <dgm:prSet presAssocID="{80DC121E-782A-4ABD-8E7F-3E40AEFD7C2F}" presName="parTx" presStyleLbl="revTx" presStyleIdx="2" presStyleCnt="4" custScaleX="66574" custLinFactNeighborX="-16253" custLinFactNeighborY="-1060">
        <dgm:presLayoutVars>
          <dgm:chMax val="0"/>
          <dgm:chPref val="0"/>
        </dgm:presLayoutVars>
      </dgm:prSet>
      <dgm:spPr/>
    </dgm:pt>
    <dgm:pt modelId="{FD291EBD-26CA-4954-9850-3BAB55E37F33}" type="pres">
      <dgm:prSet presAssocID="{0787B9EA-7A71-411E-9C2B-564550C5A0B3}" presName="sibTrans" presStyleCnt="0"/>
      <dgm:spPr/>
    </dgm:pt>
    <dgm:pt modelId="{87F6ABE4-5BD8-4943-B88D-0C778680517D}" type="pres">
      <dgm:prSet presAssocID="{88641CE3-036C-46E1-9449-4FA7ABF920E8}" presName="compNode" presStyleCnt="0"/>
      <dgm:spPr/>
    </dgm:pt>
    <dgm:pt modelId="{F0DC111A-8CF6-4F9E-909E-0028DDFFF7C8}" type="pres">
      <dgm:prSet presAssocID="{88641CE3-036C-46E1-9449-4FA7ABF920E8}" presName="bgRect" presStyleLbl="bgShp" presStyleIdx="3" presStyleCnt="4"/>
      <dgm:spPr/>
    </dgm:pt>
    <dgm:pt modelId="{40DAE0C2-1123-432C-9465-254518161D19}" type="pres">
      <dgm:prSet presAssocID="{88641CE3-036C-46E1-9449-4FA7ABF920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D6834B7C-1875-4F79-99F5-2FF5CF04E26E}" type="pres">
      <dgm:prSet presAssocID="{88641CE3-036C-46E1-9449-4FA7ABF920E8}" presName="spaceRect" presStyleCnt="0"/>
      <dgm:spPr/>
    </dgm:pt>
    <dgm:pt modelId="{D821049A-4314-4BAC-86C8-99F18094B000}" type="pres">
      <dgm:prSet presAssocID="{88641CE3-036C-46E1-9449-4FA7ABF920E8}" presName="parTx" presStyleLbl="revTx" presStyleIdx="3" presStyleCnt="4">
        <dgm:presLayoutVars>
          <dgm:chMax val="0"/>
          <dgm:chPref val="0"/>
        </dgm:presLayoutVars>
      </dgm:prSet>
      <dgm:spPr/>
    </dgm:pt>
  </dgm:ptLst>
  <dgm:cxnLst>
    <dgm:cxn modelId="{E77C4109-FD18-4863-8928-3D8159754563}" type="presOf" srcId="{3307917E-9408-4F85-807B-88771DA199B2}" destId="{41B41A29-0FF0-47AE-94A0-DAC93796D496}" srcOrd="0" destOrd="0" presId="urn:microsoft.com/office/officeart/2018/2/layout/IconVerticalSolidList"/>
    <dgm:cxn modelId="{F66B2C19-FD1B-437B-95C0-04A5A49DBF87}" srcId="{E0DC93A1-67BA-4877-B554-6C40AFA03731}" destId="{3307917E-9408-4F85-807B-88771DA199B2}" srcOrd="1" destOrd="0" parTransId="{B4207429-8F3A-4482-947D-F59FBCD14617}" sibTransId="{5516E086-81EB-46E5-B427-0BCD0C98A147}"/>
    <dgm:cxn modelId="{E0AC631B-146D-4B48-B317-3660BA550EC2}" srcId="{E0DC93A1-67BA-4877-B554-6C40AFA03731}" destId="{80DC121E-782A-4ABD-8E7F-3E40AEFD7C2F}" srcOrd="2" destOrd="0" parTransId="{6E5A955D-8149-43BB-A808-D700A2D42F83}" sibTransId="{0787B9EA-7A71-411E-9C2B-564550C5A0B3}"/>
    <dgm:cxn modelId="{655BBE66-ABE0-4A5F-B7B4-5D39600EE2E2}" type="presOf" srcId="{88641CE3-036C-46E1-9449-4FA7ABF920E8}" destId="{D821049A-4314-4BAC-86C8-99F18094B000}" srcOrd="0" destOrd="0" presId="urn:microsoft.com/office/officeart/2018/2/layout/IconVerticalSolidList"/>
    <dgm:cxn modelId="{D7C9797E-0C46-47AF-8485-4E9A2BC02687}" type="presOf" srcId="{E0DC93A1-67BA-4877-B554-6C40AFA03731}" destId="{5E6256B5-E211-412B-8D3D-A2930782D62A}" srcOrd="0" destOrd="0" presId="urn:microsoft.com/office/officeart/2018/2/layout/IconVerticalSolidList"/>
    <dgm:cxn modelId="{1EC8098A-F68D-4B0E-8A63-A54C20787747}" type="presOf" srcId="{A195DB27-B00E-4B9A-8767-44790F351F49}" destId="{856554A3-4C11-471D-8130-D43E4CC57D3E}" srcOrd="0" destOrd="0" presId="urn:microsoft.com/office/officeart/2018/2/layout/IconVerticalSolidList"/>
    <dgm:cxn modelId="{5B2786AA-E956-40D2-B8B3-BA5768AF3546}" type="presOf" srcId="{80DC121E-782A-4ABD-8E7F-3E40AEFD7C2F}" destId="{C61A6446-7C2D-48CC-A570-5ACE9354BB96}" srcOrd="0" destOrd="0" presId="urn:microsoft.com/office/officeart/2018/2/layout/IconVerticalSolidList"/>
    <dgm:cxn modelId="{A8222FBC-EB3E-420B-96EB-22BD3535CE4D}" srcId="{E0DC93A1-67BA-4877-B554-6C40AFA03731}" destId="{88641CE3-036C-46E1-9449-4FA7ABF920E8}" srcOrd="3" destOrd="0" parTransId="{8DE3DEA4-6BEB-4970-AC57-104F5963B1AB}" sibTransId="{CB3BFB9E-D0A5-4870-B2B3-DAB0865F627D}"/>
    <dgm:cxn modelId="{9C64D4EF-CEB6-4A6F-BDFE-2F5A09252147}" srcId="{E0DC93A1-67BA-4877-B554-6C40AFA03731}" destId="{A195DB27-B00E-4B9A-8767-44790F351F49}" srcOrd="0" destOrd="0" parTransId="{6819793E-9B8E-4256-9BC6-888A3950CCDF}" sibTransId="{44A80F11-37E3-4C82-8AA8-F8E6A7F72C34}"/>
    <dgm:cxn modelId="{7E1BF7AF-5905-4AE5-B217-216A20B5C17F}" type="presParOf" srcId="{5E6256B5-E211-412B-8D3D-A2930782D62A}" destId="{85F99568-BE8F-4F6A-83DE-A7E849A8BD29}" srcOrd="0" destOrd="0" presId="urn:microsoft.com/office/officeart/2018/2/layout/IconVerticalSolidList"/>
    <dgm:cxn modelId="{7152FF69-5112-4D35-8605-C7BE25433990}" type="presParOf" srcId="{85F99568-BE8F-4F6A-83DE-A7E849A8BD29}" destId="{EA07672F-8E97-48BB-9F53-ED606F0747D7}" srcOrd="0" destOrd="0" presId="urn:microsoft.com/office/officeart/2018/2/layout/IconVerticalSolidList"/>
    <dgm:cxn modelId="{7AC3AE1E-634C-42A9-988B-A1F919B9B7EE}" type="presParOf" srcId="{85F99568-BE8F-4F6A-83DE-A7E849A8BD29}" destId="{222EC347-1D45-4B08-8736-853B969018E7}" srcOrd="1" destOrd="0" presId="urn:microsoft.com/office/officeart/2018/2/layout/IconVerticalSolidList"/>
    <dgm:cxn modelId="{E3D42187-85BB-4A19-A474-D47024B892A8}" type="presParOf" srcId="{85F99568-BE8F-4F6A-83DE-A7E849A8BD29}" destId="{FE8DB0A8-F148-470E-B418-392D4B2F46BC}" srcOrd="2" destOrd="0" presId="urn:microsoft.com/office/officeart/2018/2/layout/IconVerticalSolidList"/>
    <dgm:cxn modelId="{C7A78160-7FA9-4A33-AA27-0F7EF1BA8AC9}" type="presParOf" srcId="{85F99568-BE8F-4F6A-83DE-A7E849A8BD29}" destId="{856554A3-4C11-471D-8130-D43E4CC57D3E}" srcOrd="3" destOrd="0" presId="urn:microsoft.com/office/officeart/2018/2/layout/IconVerticalSolidList"/>
    <dgm:cxn modelId="{21855D84-D891-4777-9E54-10A996003FCB}" type="presParOf" srcId="{5E6256B5-E211-412B-8D3D-A2930782D62A}" destId="{BCF9B33E-CF9B-4062-B14A-DF2A4622E453}" srcOrd="1" destOrd="0" presId="urn:microsoft.com/office/officeart/2018/2/layout/IconVerticalSolidList"/>
    <dgm:cxn modelId="{F4ADB0CD-E80C-415B-8724-1A1E2B5125CC}" type="presParOf" srcId="{5E6256B5-E211-412B-8D3D-A2930782D62A}" destId="{BFB5E410-A694-4027-8498-42FA402DE5C2}" srcOrd="2" destOrd="0" presId="urn:microsoft.com/office/officeart/2018/2/layout/IconVerticalSolidList"/>
    <dgm:cxn modelId="{51358844-248B-412B-BCBA-436558CEBC45}" type="presParOf" srcId="{BFB5E410-A694-4027-8498-42FA402DE5C2}" destId="{DB9BD405-0E9D-4346-860F-B6E3D0663164}" srcOrd="0" destOrd="0" presId="urn:microsoft.com/office/officeart/2018/2/layout/IconVerticalSolidList"/>
    <dgm:cxn modelId="{5CDDBEB2-D0C1-4EA4-B8A2-D8992B295AF4}" type="presParOf" srcId="{BFB5E410-A694-4027-8498-42FA402DE5C2}" destId="{3A46AA32-0A5C-4418-A147-D85C416E2D5F}" srcOrd="1" destOrd="0" presId="urn:microsoft.com/office/officeart/2018/2/layout/IconVerticalSolidList"/>
    <dgm:cxn modelId="{AB5F38CD-DE86-4DD1-B86F-11C22AAC476E}" type="presParOf" srcId="{BFB5E410-A694-4027-8498-42FA402DE5C2}" destId="{FA18B49D-6E57-4C47-B62D-F28D10E6F213}" srcOrd="2" destOrd="0" presId="urn:microsoft.com/office/officeart/2018/2/layout/IconVerticalSolidList"/>
    <dgm:cxn modelId="{E45C2876-E070-48EA-9A27-1772003F19B8}" type="presParOf" srcId="{BFB5E410-A694-4027-8498-42FA402DE5C2}" destId="{41B41A29-0FF0-47AE-94A0-DAC93796D496}" srcOrd="3" destOrd="0" presId="urn:microsoft.com/office/officeart/2018/2/layout/IconVerticalSolidList"/>
    <dgm:cxn modelId="{E46B7C9F-D235-4004-B5FA-91B99966FD76}" type="presParOf" srcId="{5E6256B5-E211-412B-8D3D-A2930782D62A}" destId="{1B56FAC6-8FF5-4E94-990E-F19F8900D36D}" srcOrd="3" destOrd="0" presId="urn:microsoft.com/office/officeart/2018/2/layout/IconVerticalSolidList"/>
    <dgm:cxn modelId="{A56A0554-6ABD-40C4-A8D1-888D67E71782}" type="presParOf" srcId="{5E6256B5-E211-412B-8D3D-A2930782D62A}" destId="{0D70D8C9-6EF3-4613-A8BB-10753A20B560}" srcOrd="4" destOrd="0" presId="urn:microsoft.com/office/officeart/2018/2/layout/IconVerticalSolidList"/>
    <dgm:cxn modelId="{8120FAF6-A76A-470B-947B-AF7CC1E25627}" type="presParOf" srcId="{0D70D8C9-6EF3-4613-A8BB-10753A20B560}" destId="{89544D4A-AFDB-4596-95D6-5E008EEEFB7F}" srcOrd="0" destOrd="0" presId="urn:microsoft.com/office/officeart/2018/2/layout/IconVerticalSolidList"/>
    <dgm:cxn modelId="{15AA72AB-CB76-4E93-B7FC-4F8141D63CAF}" type="presParOf" srcId="{0D70D8C9-6EF3-4613-A8BB-10753A20B560}" destId="{2512FBC7-85C6-47A9-BA75-2D5BFF4FBE97}" srcOrd="1" destOrd="0" presId="urn:microsoft.com/office/officeart/2018/2/layout/IconVerticalSolidList"/>
    <dgm:cxn modelId="{2FE36E59-9A91-4C16-8BC1-BBE4B04242F2}" type="presParOf" srcId="{0D70D8C9-6EF3-4613-A8BB-10753A20B560}" destId="{4E7F49E4-A3E4-4141-97EF-9B8234F50E7C}" srcOrd="2" destOrd="0" presId="urn:microsoft.com/office/officeart/2018/2/layout/IconVerticalSolidList"/>
    <dgm:cxn modelId="{DA17B432-63B6-4EAA-9959-6D8B610200BE}" type="presParOf" srcId="{0D70D8C9-6EF3-4613-A8BB-10753A20B560}" destId="{C61A6446-7C2D-48CC-A570-5ACE9354BB96}" srcOrd="3" destOrd="0" presId="urn:microsoft.com/office/officeart/2018/2/layout/IconVerticalSolidList"/>
    <dgm:cxn modelId="{07AA5AEA-175F-4E7D-AAE7-9F1DF8035FB2}" type="presParOf" srcId="{5E6256B5-E211-412B-8D3D-A2930782D62A}" destId="{FD291EBD-26CA-4954-9850-3BAB55E37F33}" srcOrd="5" destOrd="0" presId="urn:microsoft.com/office/officeart/2018/2/layout/IconVerticalSolidList"/>
    <dgm:cxn modelId="{0811F9B1-86C0-4C7C-B0FE-B7BEC4AB127F}" type="presParOf" srcId="{5E6256B5-E211-412B-8D3D-A2930782D62A}" destId="{87F6ABE4-5BD8-4943-B88D-0C778680517D}" srcOrd="6" destOrd="0" presId="urn:microsoft.com/office/officeart/2018/2/layout/IconVerticalSolidList"/>
    <dgm:cxn modelId="{59E10CA1-7E82-4561-9114-AB25254FDC37}" type="presParOf" srcId="{87F6ABE4-5BD8-4943-B88D-0C778680517D}" destId="{F0DC111A-8CF6-4F9E-909E-0028DDFFF7C8}" srcOrd="0" destOrd="0" presId="urn:microsoft.com/office/officeart/2018/2/layout/IconVerticalSolidList"/>
    <dgm:cxn modelId="{69171BFC-E866-4068-A911-245D9875B2D6}" type="presParOf" srcId="{87F6ABE4-5BD8-4943-B88D-0C778680517D}" destId="{40DAE0C2-1123-432C-9465-254518161D19}" srcOrd="1" destOrd="0" presId="urn:microsoft.com/office/officeart/2018/2/layout/IconVerticalSolidList"/>
    <dgm:cxn modelId="{6DBB28D1-8A29-4B48-82A5-58AFDFBF1109}" type="presParOf" srcId="{87F6ABE4-5BD8-4943-B88D-0C778680517D}" destId="{D6834B7C-1875-4F79-99F5-2FF5CF04E26E}" srcOrd="2" destOrd="0" presId="urn:microsoft.com/office/officeart/2018/2/layout/IconVerticalSolidList"/>
    <dgm:cxn modelId="{C20F31AC-6084-4D50-B469-C0CD1B572ABB}" type="presParOf" srcId="{87F6ABE4-5BD8-4943-B88D-0C778680517D}" destId="{D821049A-4314-4BAC-86C8-99F18094B00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7672F-8E97-48BB-9F53-ED606F0747D7}">
      <dsp:nvSpPr>
        <dsp:cNvPr id="0" name=""/>
        <dsp:cNvSpPr/>
      </dsp:nvSpPr>
      <dsp:spPr>
        <a:xfrm>
          <a:off x="0" y="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EC347-1D45-4B08-8736-853B969018E7}">
      <dsp:nvSpPr>
        <dsp:cNvPr id="0" name=""/>
        <dsp:cNvSpPr/>
      </dsp:nvSpPr>
      <dsp:spPr>
        <a:xfrm>
          <a:off x="306880" y="228256"/>
          <a:ext cx="557964" cy="5579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6554A3-4C11-471D-8130-D43E4CC57D3E}">
      <dsp:nvSpPr>
        <dsp:cNvPr id="0" name=""/>
        <dsp:cNvSpPr/>
      </dsp:nvSpPr>
      <dsp:spPr>
        <a:xfrm>
          <a:off x="1216786" y="3"/>
          <a:ext cx="970555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Identify high potential players by focusing on PLUS_MINUS, PER, and PIE</a:t>
          </a:r>
          <a:endParaRPr lang="en-US" sz="2100" kern="1200" dirty="0"/>
        </a:p>
      </dsp:txBody>
      <dsp:txXfrm>
        <a:off x="1216786" y="3"/>
        <a:ext cx="9705558" cy="1014481"/>
      </dsp:txXfrm>
    </dsp:sp>
    <dsp:sp modelId="{DB9BD405-0E9D-4346-860F-B6E3D0663164}">
      <dsp:nvSpPr>
        <dsp:cNvPr id="0" name=""/>
        <dsp:cNvSpPr/>
      </dsp:nvSpPr>
      <dsp:spPr>
        <a:xfrm>
          <a:off x="0" y="1270103"/>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46AA32-0A5C-4418-A147-D85C416E2D5F}">
      <dsp:nvSpPr>
        <dsp:cNvPr id="0" name=""/>
        <dsp:cNvSpPr/>
      </dsp:nvSpPr>
      <dsp:spPr>
        <a:xfrm>
          <a:off x="306880" y="1498361"/>
          <a:ext cx="557964" cy="5579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B41A29-0FF0-47AE-94A0-DAC93796D496}">
      <dsp:nvSpPr>
        <dsp:cNvPr id="0" name=""/>
        <dsp:cNvSpPr/>
      </dsp:nvSpPr>
      <dsp:spPr>
        <a:xfrm>
          <a:off x="1171726" y="1270103"/>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Field Goal % (FG_PCT) and 3-pointers % (FG3_PCT) for player efficiency</a:t>
          </a:r>
          <a:endParaRPr lang="en-US" sz="2100" kern="1200" dirty="0"/>
        </a:p>
      </dsp:txBody>
      <dsp:txXfrm>
        <a:off x="1171726" y="1270103"/>
        <a:ext cx="9795678" cy="1014481"/>
      </dsp:txXfrm>
    </dsp:sp>
    <dsp:sp modelId="{89544D4A-AFDB-4596-95D6-5E008EEEFB7F}">
      <dsp:nvSpPr>
        <dsp:cNvPr id="0" name=""/>
        <dsp:cNvSpPr/>
      </dsp:nvSpPr>
      <dsp:spPr>
        <a:xfrm>
          <a:off x="0" y="2538205"/>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2FBC7-85C6-47A9-BA75-2D5BFF4FBE97}">
      <dsp:nvSpPr>
        <dsp:cNvPr id="0" name=""/>
        <dsp:cNvSpPr/>
      </dsp:nvSpPr>
      <dsp:spPr>
        <a:xfrm>
          <a:off x="306880" y="2766463"/>
          <a:ext cx="557964" cy="5579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A6446-7C2D-48CC-A570-5ACE9354BB96}">
      <dsp:nvSpPr>
        <dsp:cNvPr id="0" name=""/>
        <dsp:cNvSpPr/>
      </dsp:nvSpPr>
      <dsp:spPr>
        <a:xfrm>
          <a:off x="1216786" y="2527451"/>
          <a:ext cx="6521375"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US" sz="2100" kern="1200" dirty="0"/>
            <a:t>Player selection based on</a:t>
          </a:r>
        </a:p>
        <a:p>
          <a:pPr marL="0" lvl="0" indent="0" algn="l" defTabSz="933450">
            <a:lnSpc>
              <a:spcPct val="100000"/>
            </a:lnSpc>
            <a:spcBef>
              <a:spcPct val="0"/>
            </a:spcBef>
            <a:spcAft>
              <a:spcPct val="35000"/>
            </a:spcAft>
            <a:buNone/>
          </a:pPr>
          <a:endParaRPr lang="en-US" sz="2100" kern="1200" dirty="0"/>
        </a:p>
      </dsp:txBody>
      <dsp:txXfrm>
        <a:off x="1216786" y="2527451"/>
        <a:ext cx="6521375" cy="1014481"/>
      </dsp:txXfrm>
    </dsp:sp>
    <dsp:sp modelId="{F0DC111A-8CF6-4F9E-909E-0028DDFFF7C8}">
      <dsp:nvSpPr>
        <dsp:cNvPr id="0" name=""/>
        <dsp:cNvSpPr/>
      </dsp:nvSpPr>
      <dsp:spPr>
        <a:xfrm>
          <a:off x="0" y="3806306"/>
          <a:ext cx="10967405" cy="101448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AE0C2-1123-432C-9465-254518161D19}">
      <dsp:nvSpPr>
        <dsp:cNvPr id="0" name=""/>
        <dsp:cNvSpPr/>
      </dsp:nvSpPr>
      <dsp:spPr>
        <a:xfrm>
          <a:off x="306880" y="4034565"/>
          <a:ext cx="557964" cy="5579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21049A-4314-4BAC-86C8-99F18094B000}">
      <dsp:nvSpPr>
        <dsp:cNvPr id="0" name=""/>
        <dsp:cNvSpPr/>
      </dsp:nvSpPr>
      <dsp:spPr>
        <a:xfrm>
          <a:off x="1171726" y="3806306"/>
          <a:ext cx="9795678" cy="1014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366" tIns="107366" rIns="107366" bIns="107366" numCol="1" spcCol="1270" anchor="ctr" anchorCtr="0">
          <a:noAutofit/>
        </a:bodyPr>
        <a:lstStyle/>
        <a:p>
          <a:pPr marL="0" lvl="0" indent="0" algn="l" defTabSz="933450">
            <a:lnSpc>
              <a:spcPct val="100000"/>
            </a:lnSpc>
            <a:spcBef>
              <a:spcPct val="0"/>
            </a:spcBef>
            <a:spcAft>
              <a:spcPct val="35000"/>
            </a:spcAft>
            <a:buNone/>
          </a:pPr>
          <a:r>
            <a:rPr lang="en-CA" sz="2100" kern="1200" dirty="0"/>
            <a:t>Maximizing the utilization of underutilized players with higher stats</a:t>
          </a:r>
          <a:endParaRPr lang="en-US" sz="2100" kern="1200" dirty="0"/>
        </a:p>
      </dsp:txBody>
      <dsp:txXfrm>
        <a:off x="1171726" y="3806306"/>
        <a:ext cx="9795678" cy="1014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find that 60% of the important are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600" dirty="0">
                <a:effectLst/>
                <a:latin typeface="+mn-lt"/>
                <a:ea typeface="Times New Roman" panose="02020603050405020304" pitchFamily="18" charset="0"/>
                <a:cs typeface="Calibri" panose="020F0502020204030204" pitchFamily="34" charset="0"/>
              </a:rPr>
              <a:t>Second phase of the Data Analysis; </a:t>
            </a:r>
            <a:r>
              <a:rPr lang="en-CA" sz="1800" dirty="0">
                <a:effectLst/>
                <a:latin typeface="Calibri" panose="020F0502020204030204" pitchFamily="34" charset="0"/>
                <a:ea typeface="Yu Mincho" panose="02020400000000000000" pitchFamily="18" charset="-128"/>
                <a:cs typeface="Calibri" panose="020F0502020204030204" pitchFamily="34" charset="0"/>
              </a:rPr>
              <a:t>we identify the underperformers (based on the features identified in the Phase 1) and replace them with non-Toronto players who rate better for those features.  </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is an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 the Toronto stats for 2019-2020, Establish the baseline for performance for the 3 important features, Select Toronto player with the below average performance for those and above average performance for Non-Toronto players. We made sure no not pick the top players from the rosters from the other teams. We replace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run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should give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is the result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01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The average plus minus is 2.1, PIE is 9.4 and PER is 15.1. The average salary is around $8.4M.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Shamorie Ponds had a higher PER, but overall, his performance is under the average.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03 – TOR Average Stats]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baseline to select the replaced players from NON-TORONTO Teams.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as we know the TOP players are not able to be obtained, so we set both lower and upper limit;</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15.1;</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$8.4M.</a:t>
            </a:r>
          </a:p>
          <a:p>
            <a:pPr marL="457200" marR="0" lvl="0" indent="-457200" algn="l" defTabSz="995690" rtl="0" eaLnBrk="1" fontAlgn="auto" latinLnBrk="1"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 NON-TOR Replaced Players]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has slight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874758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 stats to evaluate their performance.</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were listed on the graph. The first 3 are the current Toronto Raptors players. The last 3 are the selected replaced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02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replaced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03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Ponds). </a:t>
            </a:r>
            <a:r>
              <a:rPr lang="en-US" sz="1400" b="0" i="0" u="none" strike="noStrike" cap="none" dirty="0">
                <a:solidFill>
                  <a:schemeClr val="dk1"/>
                </a:solidFill>
                <a:latin typeface="+mn-lt"/>
                <a:cs typeface="Arial"/>
                <a:sym typeface="Arial"/>
              </a:rPr>
              <a:t>Mr. Ponds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We advocate exploring his utilization or replacing him. </a:t>
            </a:r>
            <a:endParaRPr lang="en-CA" sz="1400" dirty="0">
              <a:effectLst/>
              <a:latin typeface="+mn-lt"/>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 players are under $8.4M for the contract.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And the list can go on.</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104836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r>
              <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Fondly and informally called “We the north”.</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finally became the champions for the first time in 2019. This chart shows the wins for each season for the Toronto Raptors. The team’s performance has been in decline after.</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There are qualitative factors that affect the performance of a player and are beyond the scope of this project. These include but are not limited to the player’s: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 contract</a:t>
            </a:r>
            <a:endParaRPr lang="en-CA" sz="1800" dirty="0">
              <a:effectLst/>
              <a:latin typeface="+mn-lt"/>
              <a:ea typeface="Yu Mincho" panose="02020400000000000000" pitchFamily="18" charset="-128"/>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is a player selected to be replaced on the Toronto roster. Ponds who is new to the roster with only 4 regular season games is seen as a low-value player in terms of PLUS_MINUS and PIE but has a very high PER. This mainly is due to a lack of usage, but additional data is required.  </a:t>
            </a:r>
            <a:endParaRPr lang="en-CA" sz="1800" dirty="0">
              <a:effectLst/>
              <a:latin typeface="+mn-lt"/>
              <a:ea typeface="Yu Mincho" panose="02020400000000000000" pitchFamily="18" charset="-128"/>
              <a:cs typeface="Times New Roman" panose="02020603050405020304" pitchFamily="18" charset="0"/>
            </a:endParaRPr>
          </a:p>
          <a:p>
            <a:pPr>
              <a:lnSpc>
                <a:spcPct val="115000"/>
              </a:lnSpc>
              <a:spcBef>
                <a:spcPts val="500"/>
              </a:spcBef>
              <a:spcAft>
                <a:spcPts val="1000"/>
              </a:spcAft>
            </a:pPr>
            <a:br>
              <a:rPr lang="en-CA" sz="1800" dirty="0">
                <a:effectLst/>
                <a:latin typeface="+mn-lt"/>
                <a:ea typeface="Yu Mincho" panose="02020400000000000000" pitchFamily="18" charset="-128"/>
              </a:rPr>
            </a:br>
            <a:r>
              <a:rPr lang="en-CA" sz="1800" dirty="0">
                <a:effectLst/>
                <a:latin typeface="+mn-lt"/>
                <a:ea typeface="Yu Mincho" panose="02020400000000000000" pitchFamily="18" charset="-128"/>
                <a:cs typeface="Calibri" panose="020F0502020204030204" pitchFamily="34" charset="0"/>
              </a:rPr>
              <a:t>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latin typeface="+mn-lt"/>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mn-lt"/>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Main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feature values in PLUS_MINUS, PER, and PIE compared to their current roster. These statistics hold potential values in producing team wins and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FG and FG3%]</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We can also examine Field Goal % (FG_PCT) and 3-pointers %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higher important feature values than the average Toronto player 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determine what features affect team wins/losses and predict how they can be improved/reduced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determine which features are important to the Toronto Raptors team to produce more wins in the regular season and the playoffs.</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closely represents the players of the current era, the scope of this analysis was to focus on the historical player data from 2005 to 2020 as this. </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performance baseline of the team and players was established using the data for the Toronto Raptors 2019-2020 season. </a:t>
            </a:r>
          </a:p>
          <a:p>
            <a:pPr marL="0" marR="0" latinLnBrk="0">
              <a:lnSpc>
                <a:spcPct val="115000"/>
              </a:lnSpc>
              <a:spcBef>
                <a:spcPts val="720"/>
              </a:spcBef>
              <a:spcAft>
                <a:spcPts val="0"/>
              </a:spcAft>
            </a:pP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r>
              <a:rPr lang="en-US"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To simplify the analysis, the following assumptions were made:</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Changes are only applied to the Toronto Raptors; the statistics from other teams are not affected or changed.</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342900" marR="0" lvl="0" indent="-342900" latinLnBrk="0">
              <a:lnSpc>
                <a:spcPct val="115000"/>
              </a:lnSpc>
              <a:spcBef>
                <a:spcPts val="720"/>
              </a:spcBef>
              <a:spcAft>
                <a:spcPts val="0"/>
              </a:spcAft>
              <a:buSzPts val="1100"/>
              <a:buFont typeface="Symbol" panose="05050102010706020507" pitchFamily="18" charset="2"/>
              <a:buChar char=""/>
            </a:pPr>
            <a:r>
              <a:rPr lang="en-CA" sz="1400" b="0" dirty="0">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Obtaining any players is up to the Toronto GM to determine if they will pursue the player via free agency, trading of players, etc.</a:t>
            </a:r>
            <a:endParaRPr lang="en-CA" sz="1400" b="0" dirty="0">
              <a:effectLst/>
              <a:highlight>
                <a:srgbClr val="FFFF00"/>
              </a:highlight>
              <a:latin typeface="Calibri" panose="020F0502020204030204" pitchFamily="34" charset="0"/>
              <a:ea typeface="Yu Mincho" panose="02020400000000000000" pitchFamily="18" charset="-128"/>
              <a:cs typeface="Times New Roman" panose="02020603050405020304" pitchFamily="18"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data collection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via webservices through </a:t>
            </a:r>
            <a:r>
              <a:rPr lang="en-US" sz="2000" u="sng"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sng"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We are using endpoint </a:t>
            </a:r>
            <a:r>
              <a:rPr lang="en-US" sz="2000" i="0" dirty="0" err="1">
                <a:effectLst/>
                <a:latin typeface="+mn-lt"/>
                <a:ea typeface="Calibri" panose="020F0502020204030204" pitchFamily="34" charset="0"/>
                <a:cs typeface="Calibri" panose="020F0502020204030204" pitchFamily="34" charset="0"/>
              </a:rPr>
              <a:t>playergamelogs</a:t>
            </a:r>
            <a:r>
              <a:rPr lang="en-US" sz="2000" dirty="0">
                <a:effectLst/>
                <a:latin typeface="+mn-lt"/>
                <a:ea typeface="Calibri" panose="020F0502020204030204" pitchFamily="34" charset="0"/>
                <a:cs typeface="Calibri" panose="020F0502020204030204" pitchFamily="34" charset="0"/>
              </a:rPr>
              <a:t>. </a:t>
            </a:r>
            <a:r>
              <a:rPr lang="en-US" sz="2000" i="0" dirty="0">
                <a:effectLst/>
                <a:latin typeface="+mn-lt"/>
                <a:ea typeface="Calibri" panose="020F0502020204030204" pitchFamily="34" charset="0"/>
                <a:cs typeface="Calibri" panose="020F0502020204030204" pitchFamily="34" charset="0"/>
              </a:rPr>
              <a:t>It fetches player statistics for each game. This dataset consists of more than 450k </a:t>
            </a:r>
            <a:r>
              <a:rPr lang="en-US" altLang="ko-KR" sz="2000" i="0" kern="1200" dirty="0">
                <a:solidFill>
                  <a:schemeClr val="tx1"/>
                </a:solidFill>
                <a:latin typeface="+mn-lt"/>
                <a:ea typeface="+mn-ea"/>
                <a:cs typeface="Calibri" panose="020F0502020204030204" pitchFamily="34" charset="0"/>
              </a:rPr>
              <a:t>rows. We are using 36 features. </a:t>
            </a:r>
            <a:r>
              <a:rPr lang="en-US" sz="2000" b="0" i="0" kern="1200" dirty="0">
                <a:solidFill>
                  <a:schemeClr val="tx1"/>
                </a:solidFill>
                <a:latin typeface="+mn-lt"/>
                <a:ea typeface="+mn-ea"/>
                <a:cs typeface="Calibri" panose="020F0502020204030204" pitchFamily="34" charset="0"/>
              </a:rPr>
              <a:t>It has 15K records for the Toronto Raptors alone. </a:t>
            </a:r>
            <a:r>
              <a:rPr lang="en-US" sz="2000" dirty="0">
                <a:effectLst/>
                <a:latin typeface="+mn-lt"/>
                <a:ea typeface="Calibri" panose="020F0502020204030204" pitchFamily="34" charset="0"/>
                <a:cs typeface="Calibri" panose="020F0502020204030204" pitchFamily="34" charset="0"/>
              </a:rPr>
              <a:t>We are only showing a few features here, this dataset acts as the main data source for the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NBA webservice does not provide the salary data. Historical salary data was drawn from ESPN website and the future salary data from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 These were obtained using web scraping in python. We are looking at currently active 489 NBA players.</a:t>
            </a:r>
            <a:r>
              <a:rPr lang="en-US" sz="1800" b="0" i="0" u="none" strike="noStrike" cap="none" dirty="0">
                <a:solidFill>
                  <a:schemeClr val="dk1"/>
                </a:solidFill>
                <a:latin typeface="+mn-lt"/>
                <a:cs typeface="Calibri" panose="020F0502020204030204" pitchFamily="34" charset="0"/>
                <a:sym typeface="Arial"/>
              </a:rPr>
              <a:t> </a:t>
            </a:r>
            <a:r>
              <a:rPr lang="en-US" sz="1800" dirty="0">
                <a:solidFill>
                  <a:srgbClr val="2D2E2D"/>
                </a:solidFill>
                <a:latin typeface="+mn-lt"/>
                <a:cs typeface="Calibri" panose="020F0502020204030204" pitchFamily="34" charset="0"/>
              </a:rPr>
              <a:t>We can relate this table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the Primary Objective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1"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is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These are advanced NBA statistics analysts used to distinguish player utilization or effectiveness which we use later in our modeling and analysis. We selected to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 the target variable, prepare data by season type, Drop strongly correlated features.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build different models, identify Top 3 important features for winning, Compare the performances of the models and select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a:lnSpc>
                <a:spcPct val="100000"/>
              </a:lnSpc>
              <a:spcBef>
                <a:spcPts val="0"/>
              </a:spcBef>
              <a:spcAft>
                <a:spcPts val="0"/>
              </a:spcAft>
              <a:buSzPts val="1400"/>
              <a:buNone/>
            </a:pP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mn-lt"/>
                <a:ea typeface="Arial"/>
                <a:cs typeface="Arial"/>
                <a:sym typeface="Arial"/>
              </a:rPr>
              <a:t>[Cindy to take over]</a:t>
            </a:r>
            <a:endParaRPr lang="en-US" sz="1400" b="0" i="0" u="none" strike="noStrike" cap="none" dirty="0">
              <a:solidFill>
                <a:schemeClr val="dk1"/>
              </a:solidFill>
              <a:effectLst/>
              <a:latin typeface="+mn-lt"/>
              <a:ea typeface="Arial"/>
              <a:cs typeface="Arial"/>
              <a:sym typeface="Arial"/>
            </a:endParaRPr>
          </a:p>
          <a:p>
            <a:pPr marL="0" latinLnBrk="0"/>
            <a:r>
              <a:rPr lang="en-US" sz="1400" b="0" i="0" u="none" strike="noStrike" cap="none" dirty="0">
                <a:solidFill>
                  <a:schemeClr val="dk1"/>
                </a:solidFill>
                <a:effectLst/>
                <a:latin typeface="+mn-lt"/>
                <a:ea typeface="Arial"/>
                <a:cs typeface="Arial"/>
                <a:sym typeface="Arial"/>
              </a:rPr>
              <a:t>Thank you, </a:t>
            </a:r>
            <a:r>
              <a:rPr lang="en-US" sz="1400" b="1" i="0" u="none" strike="noStrike" cap="none" dirty="0" err="1">
                <a:solidFill>
                  <a:schemeClr val="dk1"/>
                </a:solidFill>
                <a:effectLst/>
                <a:latin typeface="+mn-lt"/>
                <a:ea typeface="Arial"/>
                <a:cs typeface="Arial"/>
                <a:sym typeface="Arial"/>
              </a:rPr>
              <a:t>Bhavika</a:t>
            </a:r>
            <a:r>
              <a:rPr lang="en-US" sz="1400" b="0" i="0" u="none" strike="noStrike" cap="none" dirty="0">
                <a:solidFill>
                  <a:schemeClr val="dk1"/>
                </a:solidFill>
                <a:effectLst/>
                <a:latin typeface="+mn-lt"/>
                <a:ea typeface="Arial"/>
                <a:cs typeface="Arial"/>
                <a:sym typeface="Arial"/>
              </a:rPr>
              <a:t>. </a:t>
            </a:r>
            <a:r>
              <a:rPr lang="en-US" sz="1400" baseline="0" dirty="0">
                <a:latin typeface="+mn-lt"/>
              </a:rPr>
              <a:t>I will continue on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a:solidFill>
                  <a:srgbClr val="2D2E2D"/>
                </a:solidFill>
                <a:latin typeface="+mn-lt"/>
                <a:ea typeface="+mn-ea"/>
                <a:cs typeface="+mn-cs"/>
              </a:rPr>
              <a:t>all-in-one basketball </a:t>
            </a:r>
            <a:r>
              <a:rPr lang="en-US" sz="1400" kern="1200" dirty="0">
                <a:solidFill>
                  <a:srgbClr val="2D2E2D"/>
                </a:solidFill>
                <a:latin typeface="+mn-lt"/>
                <a:ea typeface="+mn-ea"/>
                <a:cs typeface="+mn-cs"/>
              </a:rPr>
              <a:t>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mn-lt"/>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latin typeface="+mn-lt"/>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Next, 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Kyle]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From the chart, Kyle had the highest PIE with a value of 17.9.</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comments" Target="../comments/commen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comments" Target="../comments/commen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 presetClass="entr" presetSubtype="0" fill="hold" grpId="2"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graphicFrame>
        <p:nvGraphicFramePr>
          <p:cNvPr id="8" name="Content Placeholder 3">
            <a:extLst>
              <a:ext uri="{FF2B5EF4-FFF2-40B4-BE49-F238E27FC236}">
                <a16:creationId xmlns:a16="http://schemas.microsoft.com/office/drawing/2014/main" id="{445E831A-BADF-4C54-9B70-EF772D153D98}"/>
              </a:ext>
            </a:extLst>
          </p:cNvPr>
          <p:cNvGraphicFramePr>
            <a:graphicFrameLocks noGrp="1"/>
          </p:cNvGraphicFramePr>
          <p:nvPr>
            <p:ph idx="1"/>
            <p:extLst>
              <p:ext uri="{D42A27DB-BD31-4B8C-83A1-F6EECF244321}">
                <p14:modId xmlns:p14="http://schemas.microsoft.com/office/powerpoint/2010/main" val="2193278948"/>
              </p:ext>
            </p:extLst>
          </p:nvPr>
        </p:nvGraphicFramePr>
        <p:xfrm>
          <a:off x="582614" y="1422783"/>
          <a:ext cx="10967405" cy="482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BB4836A-7268-461D-9805-E8887FBE8351}"/>
              </a:ext>
            </a:extLst>
          </p:cNvPr>
          <p:cNvSpPr txBox="1"/>
          <p:nvPr/>
        </p:nvSpPr>
        <p:spPr>
          <a:xfrm>
            <a:off x="6282465" y="4468866"/>
            <a:ext cx="2936839" cy="400110"/>
          </a:xfrm>
          <a:prstGeom prst="rect">
            <a:avLst/>
          </a:prstGeom>
          <a:noFill/>
        </p:spPr>
        <p:txBody>
          <a:bodyPr wrap="square" rtlCol="0">
            <a:spAutoFit/>
          </a:bodyPr>
          <a:lstStyle/>
          <a:p>
            <a:pPr lvl="0">
              <a:lnSpc>
                <a:spcPct val="100000"/>
              </a:lnSpc>
            </a:pPr>
            <a:r>
              <a:rPr lang="en-CA" dirty="0"/>
              <a:t>Salary &lt; TOR player</a:t>
            </a:r>
            <a:endParaRPr lang="en-US" dirty="0"/>
          </a:p>
        </p:txBody>
      </p:sp>
      <p:sp>
        <p:nvSpPr>
          <p:cNvPr id="7" name="TextBox 6">
            <a:extLst>
              <a:ext uri="{FF2B5EF4-FFF2-40B4-BE49-F238E27FC236}">
                <a16:creationId xmlns:a16="http://schemas.microsoft.com/office/drawing/2014/main" id="{521EB1F5-A2A0-454E-ACF0-4043E3557EFC}"/>
              </a:ext>
            </a:extLst>
          </p:cNvPr>
          <p:cNvSpPr txBox="1"/>
          <p:nvPr/>
        </p:nvSpPr>
        <p:spPr>
          <a:xfrm>
            <a:off x="1799423" y="4466645"/>
            <a:ext cx="4322784" cy="400110"/>
          </a:xfrm>
          <a:prstGeom prst="rect">
            <a:avLst/>
          </a:prstGeom>
          <a:noFill/>
        </p:spPr>
        <p:txBody>
          <a:bodyPr wrap="square" rtlCol="0">
            <a:spAutoFit/>
          </a:bodyPr>
          <a:lstStyle/>
          <a:p>
            <a:pPr lvl="0">
              <a:lnSpc>
                <a:spcPct val="100000"/>
              </a:lnSpc>
            </a:pPr>
            <a:r>
              <a:rPr lang="en-US" dirty="0"/>
              <a:t>Important feature values &gt; TOR player</a:t>
            </a:r>
            <a:endParaRPr lang="en-CA" dirty="0"/>
          </a:p>
        </p:txBody>
      </p:sp>
    </p:spTree>
    <p:extLst>
      <p:ext uri="{BB962C8B-B14F-4D97-AF65-F5344CB8AC3E}">
        <p14:creationId xmlns:p14="http://schemas.microsoft.com/office/powerpoint/2010/main" val="98045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
                                            <p:graphicEl>
                                              <a:dgm id="{EA07672F-8E97-48BB-9F53-ED606F0747D7}"/>
                                            </p:graphicEl>
                                          </p:spTgt>
                                        </p:tgtEl>
                                        <p:attrNameLst>
                                          <p:attrName>style.visibility</p:attrName>
                                        </p:attrNameLst>
                                      </p:cBhvr>
                                      <p:to>
                                        <p:strVal val="visible"/>
                                      </p:to>
                                    </p:set>
                                    <p:anim calcmode="lin" valueType="num">
                                      <p:cBhvr additive="base">
                                        <p:cTn id="7" dur="500"/>
                                        <p:tgtEl>
                                          <p:spTgt spid="8">
                                            <p:graphicEl>
                                              <a:dgm id="{EA07672F-8E97-48BB-9F53-ED606F0747D7}"/>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8">
                                            <p:graphicEl>
                                              <a:dgm id="{EA07672F-8E97-48BB-9F53-ED606F0747D7}"/>
                                            </p:graphic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graphicEl>
                                              <a:dgm id="{222EC347-1D45-4B08-8736-853B969018E7}"/>
                                            </p:graphicEl>
                                          </p:spTgt>
                                        </p:tgtEl>
                                        <p:attrNameLst>
                                          <p:attrName>style.visibility</p:attrName>
                                        </p:attrNameLst>
                                      </p:cBhvr>
                                      <p:to>
                                        <p:strVal val="visible"/>
                                      </p:to>
                                    </p:set>
                                    <p:anim calcmode="lin" valueType="num">
                                      <p:cBhvr additive="base">
                                        <p:cTn id="11" dur="500"/>
                                        <p:tgtEl>
                                          <p:spTgt spid="8">
                                            <p:graphicEl>
                                              <a:dgm id="{222EC347-1D45-4B08-8736-853B969018E7}"/>
                                            </p:graphicEl>
                                          </p:spTgt>
                                        </p:tgtEl>
                                        <p:attrNameLst>
                                          <p:attrName>ppt_y</p:attrName>
                                        </p:attrNameLst>
                                      </p:cBhvr>
                                      <p:tavLst>
                                        <p:tav tm="0">
                                          <p:val>
                                            <p:strVal val="#ppt_y+#ppt_h*1.125000"/>
                                          </p:val>
                                        </p:tav>
                                        <p:tav tm="100000">
                                          <p:val>
                                            <p:strVal val="#ppt_y"/>
                                          </p:val>
                                        </p:tav>
                                      </p:tavLst>
                                    </p:anim>
                                    <p:animEffect transition="in" filter="wipe(up)">
                                      <p:cBhvr>
                                        <p:cTn id="12" dur="500"/>
                                        <p:tgtEl>
                                          <p:spTgt spid="8">
                                            <p:graphicEl>
                                              <a:dgm id="{222EC347-1D45-4B08-8736-853B969018E7}"/>
                                            </p:graphic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
                                            <p:graphicEl>
                                              <a:dgm id="{856554A3-4C11-471D-8130-D43E4CC57D3E}"/>
                                            </p:graphicEl>
                                          </p:spTgt>
                                        </p:tgtEl>
                                        <p:attrNameLst>
                                          <p:attrName>style.visibility</p:attrName>
                                        </p:attrNameLst>
                                      </p:cBhvr>
                                      <p:to>
                                        <p:strVal val="visible"/>
                                      </p:to>
                                    </p:set>
                                    <p:anim calcmode="lin" valueType="num">
                                      <p:cBhvr additive="base">
                                        <p:cTn id="15" dur="500"/>
                                        <p:tgtEl>
                                          <p:spTgt spid="8">
                                            <p:graphicEl>
                                              <a:dgm id="{856554A3-4C11-471D-8130-D43E4CC57D3E}"/>
                                            </p:graphicEl>
                                          </p:spTgt>
                                        </p:tgtEl>
                                        <p:attrNameLst>
                                          <p:attrName>ppt_y</p:attrName>
                                        </p:attrNameLst>
                                      </p:cBhvr>
                                      <p:tavLst>
                                        <p:tav tm="0">
                                          <p:val>
                                            <p:strVal val="#ppt_y+#ppt_h*1.125000"/>
                                          </p:val>
                                        </p:tav>
                                        <p:tav tm="100000">
                                          <p:val>
                                            <p:strVal val="#ppt_y"/>
                                          </p:val>
                                        </p:tav>
                                      </p:tavLst>
                                    </p:anim>
                                    <p:animEffect transition="in" filter="wipe(up)">
                                      <p:cBhvr>
                                        <p:cTn id="16" dur="500"/>
                                        <p:tgtEl>
                                          <p:spTgt spid="8">
                                            <p:graphicEl>
                                              <a:dgm id="{856554A3-4C11-471D-8130-D43E4CC57D3E}"/>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8">
                                            <p:graphicEl>
                                              <a:dgm id="{DB9BD405-0E9D-4346-860F-B6E3D0663164}"/>
                                            </p:graphicEl>
                                          </p:spTgt>
                                        </p:tgtEl>
                                        <p:attrNameLst>
                                          <p:attrName>style.visibility</p:attrName>
                                        </p:attrNameLst>
                                      </p:cBhvr>
                                      <p:to>
                                        <p:strVal val="visible"/>
                                      </p:to>
                                    </p:set>
                                    <p:anim calcmode="lin" valueType="num">
                                      <p:cBhvr additive="base">
                                        <p:cTn id="21" dur="500"/>
                                        <p:tgtEl>
                                          <p:spTgt spid="8">
                                            <p:graphicEl>
                                              <a:dgm id="{DB9BD405-0E9D-4346-860F-B6E3D0663164}"/>
                                            </p:graphicEl>
                                          </p:spTgt>
                                        </p:tgtEl>
                                        <p:attrNameLst>
                                          <p:attrName>ppt_y</p:attrName>
                                        </p:attrNameLst>
                                      </p:cBhvr>
                                      <p:tavLst>
                                        <p:tav tm="0">
                                          <p:val>
                                            <p:strVal val="#ppt_y+#ppt_h*1.125000"/>
                                          </p:val>
                                        </p:tav>
                                        <p:tav tm="100000">
                                          <p:val>
                                            <p:strVal val="#ppt_y"/>
                                          </p:val>
                                        </p:tav>
                                      </p:tavLst>
                                    </p:anim>
                                    <p:animEffect transition="in" filter="wipe(up)">
                                      <p:cBhvr>
                                        <p:cTn id="22" dur="500"/>
                                        <p:tgtEl>
                                          <p:spTgt spid="8">
                                            <p:graphicEl>
                                              <a:dgm id="{DB9BD405-0E9D-4346-860F-B6E3D0663164}"/>
                                            </p:graphic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8">
                                            <p:graphicEl>
                                              <a:dgm id="{3A46AA32-0A5C-4418-A147-D85C416E2D5F}"/>
                                            </p:graphicEl>
                                          </p:spTgt>
                                        </p:tgtEl>
                                        <p:attrNameLst>
                                          <p:attrName>style.visibility</p:attrName>
                                        </p:attrNameLst>
                                      </p:cBhvr>
                                      <p:to>
                                        <p:strVal val="visible"/>
                                      </p:to>
                                    </p:set>
                                    <p:anim calcmode="lin" valueType="num">
                                      <p:cBhvr additive="base">
                                        <p:cTn id="25" dur="500"/>
                                        <p:tgtEl>
                                          <p:spTgt spid="8">
                                            <p:graphicEl>
                                              <a:dgm id="{3A46AA32-0A5C-4418-A147-D85C416E2D5F}"/>
                                            </p:graphicEl>
                                          </p:spTgt>
                                        </p:tgtEl>
                                        <p:attrNameLst>
                                          <p:attrName>ppt_y</p:attrName>
                                        </p:attrNameLst>
                                      </p:cBhvr>
                                      <p:tavLst>
                                        <p:tav tm="0">
                                          <p:val>
                                            <p:strVal val="#ppt_y+#ppt_h*1.125000"/>
                                          </p:val>
                                        </p:tav>
                                        <p:tav tm="100000">
                                          <p:val>
                                            <p:strVal val="#ppt_y"/>
                                          </p:val>
                                        </p:tav>
                                      </p:tavLst>
                                    </p:anim>
                                    <p:animEffect transition="in" filter="wipe(up)">
                                      <p:cBhvr>
                                        <p:cTn id="26" dur="500"/>
                                        <p:tgtEl>
                                          <p:spTgt spid="8">
                                            <p:graphicEl>
                                              <a:dgm id="{3A46AA32-0A5C-4418-A147-D85C416E2D5F}"/>
                                            </p:graphic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8">
                                            <p:graphicEl>
                                              <a:dgm id="{41B41A29-0FF0-47AE-94A0-DAC93796D496}"/>
                                            </p:graphicEl>
                                          </p:spTgt>
                                        </p:tgtEl>
                                        <p:attrNameLst>
                                          <p:attrName>style.visibility</p:attrName>
                                        </p:attrNameLst>
                                      </p:cBhvr>
                                      <p:to>
                                        <p:strVal val="visible"/>
                                      </p:to>
                                    </p:set>
                                    <p:anim calcmode="lin" valueType="num">
                                      <p:cBhvr additive="base">
                                        <p:cTn id="29" dur="500"/>
                                        <p:tgtEl>
                                          <p:spTgt spid="8">
                                            <p:graphicEl>
                                              <a:dgm id="{41B41A29-0FF0-47AE-94A0-DAC93796D496}"/>
                                            </p:graphicEl>
                                          </p:spTgt>
                                        </p:tgtEl>
                                        <p:attrNameLst>
                                          <p:attrName>ppt_y</p:attrName>
                                        </p:attrNameLst>
                                      </p:cBhvr>
                                      <p:tavLst>
                                        <p:tav tm="0">
                                          <p:val>
                                            <p:strVal val="#ppt_y+#ppt_h*1.125000"/>
                                          </p:val>
                                        </p:tav>
                                        <p:tav tm="100000">
                                          <p:val>
                                            <p:strVal val="#ppt_y"/>
                                          </p:val>
                                        </p:tav>
                                      </p:tavLst>
                                    </p:anim>
                                    <p:animEffect transition="in" filter="wipe(up)">
                                      <p:cBhvr>
                                        <p:cTn id="30" dur="500"/>
                                        <p:tgtEl>
                                          <p:spTgt spid="8">
                                            <p:graphicEl>
                                              <a:dgm id="{41B41A29-0FF0-47AE-94A0-DAC93796D49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
                                            <p:graphicEl>
                                              <a:dgm id="{89544D4A-AFDB-4596-95D6-5E008EEEFB7F}"/>
                                            </p:graphicEl>
                                          </p:spTgt>
                                        </p:tgtEl>
                                        <p:attrNameLst>
                                          <p:attrName>style.visibility</p:attrName>
                                        </p:attrNameLst>
                                      </p:cBhvr>
                                      <p:to>
                                        <p:strVal val="visible"/>
                                      </p:to>
                                    </p:set>
                                    <p:anim calcmode="lin" valueType="num">
                                      <p:cBhvr additive="base">
                                        <p:cTn id="35" dur="500"/>
                                        <p:tgtEl>
                                          <p:spTgt spid="8">
                                            <p:graphicEl>
                                              <a:dgm id="{89544D4A-AFDB-4596-95D6-5E008EEEFB7F}"/>
                                            </p:graphicEl>
                                          </p:spTgt>
                                        </p:tgtEl>
                                        <p:attrNameLst>
                                          <p:attrName>ppt_y</p:attrName>
                                        </p:attrNameLst>
                                      </p:cBhvr>
                                      <p:tavLst>
                                        <p:tav tm="0">
                                          <p:val>
                                            <p:strVal val="#ppt_y+#ppt_h*1.125000"/>
                                          </p:val>
                                        </p:tav>
                                        <p:tav tm="100000">
                                          <p:val>
                                            <p:strVal val="#ppt_y"/>
                                          </p:val>
                                        </p:tav>
                                      </p:tavLst>
                                    </p:anim>
                                    <p:animEffect transition="in" filter="wipe(up)">
                                      <p:cBhvr>
                                        <p:cTn id="36" dur="500"/>
                                        <p:tgtEl>
                                          <p:spTgt spid="8">
                                            <p:graphicEl>
                                              <a:dgm id="{89544D4A-AFDB-4596-95D6-5E008EEEFB7F}"/>
                                            </p:graphic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8">
                                            <p:graphicEl>
                                              <a:dgm id="{2512FBC7-85C6-47A9-BA75-2D5BFF4FBE97}"/>
                                            </p:graphicEl>
                                          </p:spTgt>
                                        </p:tgtEl>
                                        <p:attrNameLst>
                                          <p:attrName>style.visibility</p:attrName>
                                        </p:attrNameLst>
                                      </p:cBhvr>
                                      <p:to>
                                        <p:strVal val="visible"/>
                                      </p:to>
                                    </p:set>
                                    <p:anim calcmode="lin" valueType="num">
                                      <p:cBhvr additive="base">
                                        <p:cTn id="39" dur="500"/>
                                        <p:tgtEl>
                                          <p:spTgt spid="8">
                                            <p:graphicEl>
                                              <a:dgm id="{2512FBC7-85C6-47A9-BA75-2D5BFF4FBE97}"/>
                                            </p:graphicEl>
                                          </p:spTgt>
                                        </p:tgtEl>
                                        <p:attrNameLst>
                                          <p:attrName>ppt_y</p:attrName>
                                        </p:attrNameLst>
                                      </p:cBhvr>
                                      <p:tavLst>
                                        <p:tav tm="0">
                                          <p:val>
                                            <p:strVal val="#ppt_y+#ppt_h*1.125000"/>
                                          </p:val>
                                        </p:tav>
                                        <p:tav tm="100000">
                                          <p:val>
                                            <p:strVal val="#ppt_y"/>
                                          </p:val>
                                        </p:tav>
                                      </p:tavLst>
                                    </p:anim>
                                    <p:animEffect transition="in" filter="wipe(up)">
                                      <p:cBhvr>
                                        <p:cTn id="40" dur="500"/>
                                        <p:tgtEl>
                                          <p:spTgt spid="8">
                                            <p:graphicEl>
                                              <a:dgm id="{2512FBC7-85C6-47A9-BA75-2D5BFF4FBE97}"/>
                                            </p:graphic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8">
                                            <p:graphicEl>
                                              <a:dgm id="{C61A6446-7C2D-48CC-A570-5ACE9354BB96}"/>
                                            </p:graphicEl>
                                          </p:spTgt>
                                        </p:tgtEl>
                                        <p:attrNameLst>
                                          <p:attrName>style.visibility</p:attrName>
                                        </p:attrNameLst>
                                      </p:cBhvr>
                                      <p:to>
                                        <p:strVal val="visible"/>
                                      </p:to>
                                    </p:set>
                                    <p:anim calcmode="lin" valueType="num">
                                      <p:cBhvr additive="base">
                                        <p:cTn id="43" dur="500"/>
                                        <p:tgtEl>
                                          <p:spTgt spid="8">
                                            <p:graphicEl>
                                              <a:dgm id="{C61A6446-7C2D-48CC-A570-5ACE9354BB96}"/>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8">
                                            <p:graphicEl>
                                              <a:dgm id="{C61A6446-7C2D-48CC-A570-5ACE9354BB96}"/>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p:tgtEl>
                                          <p:spTgt spid="7"/>
                                        </p:tgtEl>
                                        <p:attrNameLst>
                                          <p:attrName>ppt_y</p:attrName>
                                        </p:attrNameLst>
                                      </p:cBhvr>
                                      <p:tavLst>
                                        <p:tav tm="0">
                                          <p:val>
                                            <p:strVal val="#ppt_y+#ppt_h*1.125000"/>
                                          </p:val>
                                        </p:tav>
                                        <p:tav tm="100000">
                                          <p:val>
                                            <p:strVal val="#ppt_y"/>
                                          </p:val>
                                        </p:tav>
                                      </p:tavLst>
                                    </p:anim>
                                    <p:animEffect transition="in" filter="wipe(up)">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p:tgtEl>
                                          <p:spTgt spid="4"/>
                                        </p:tgtEl>
                                        <p:attrNameLst>
                                          <p:attrName>ppt_y</p:attrName>
                                        </p:attrNameLst>
                                      </p:cBhvr>
                                      <p:tavLst>
                                        <p:tav tm="0">
                                          <p:val>
                                            <p:strVal val="#ppt_y+#ppt_h*1.125000"/>
                                          </p:val>
                                        </p:tav>
                                        <p:tav tm="100000">
                                          <p:val>
                                            <p:strVal val="#ppt_y"/>
                                          </p:val>
                                        </p:tav>
                                      </p:tavLst>
                                    </p:anim>
                                    <p:animEffect transition="in" filter="wipe(up)">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8">
                                            <p:graphicEl>
                                              <a:dgm id="{F0DC111A-8CF6-4F9E-909E-0028DDFFF7C8}"/>
                                            </p:graphicEl>
                                          </p:spTgt>
                                        </p:tgtEl>
                                        <p:attrNameLst>
                                          <p:attrName>style.visibility</p:attrName>
                                        </p:attrNameLst>
                                      </p:cBhvr>
                                      <p:to>
                                        <p:strVal val="visible"/>
                                      </p:to>
                                    </p:set>
                                    <p:anim calcmode="lin" valueType="num">
                                      <p:cBhvr additive="base">
                                        <p:cTn id="61" dur="500"/>
                                        <p:tgtEl>
                                          <p:spTgt spid="8">
                                            <p:graphicEl>
                                              <a:dgm id="{F0DC111A-8CF6-4F9E-909E-0028DDFFF7C8}"/>
                                            </p:graphicEl>
                                          </p:spTgt>
                                        </p:tgtEl>
                                        <p:attrNameLst>
                                          <p:attrName>ppt_y</p:attrName>
                                        </p:attrNameLst>
                                      </p:cBhvr>
                                      <p:tavLst>
                                        <p:tav tm="0">
                                          <p:val>
                                            <p:strVal val="#ppt_y+#ppt_h*1.125000"/>
                                          </p:val>
                                        </p:tav>
                                        <p:tav tm="100000">
                                          <p:val>
                                            <p:strVal val="#ppt_y"/>
                                          </p:val>
                                        </p:tav>
                                      </p:tavLst>
                                    </p:anim>
                                    <p:animEffect transition="in" filter="wipe(up)">
                                      <p:cBhvr>
                                        <p:cTn id="62" dur="500"/>
                                        <p:tgtEl>
                                          <p:spTgt spid="8">
                                            <p:graphicEl>
                                              <a:dgm id="{F0DC111A-8CF6-4F9E-909E-0028DDFFF7C8}"/>
                                            </p:graphic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
                                            <p:graphicEl>
                                              <a:dgm id="{40DAE0C2-1123-432C-9465-254518161D19}"/>
                                            </p:graphicEl>
                                          </p:spTgt>
                                        </p:tgtEl>
                                        <p:attrNameLst>
                                          <p:attrName>style.visibility</p:attrName>
                                        </p:attrNameLst>
                                      </p:cBhvr>
                                      <p:to>
                                        <p:strVal val="visible"/>
                                      </p:to>
                                    </p:set>
                                    <p:anim calcmode="lin" valueType="num">
                                      <p:cBhvr additive="base">
                                        <p:cTn id="65" dur="500"/>
                                        <p:tgtEl>
                                          <p:spTgt spid="8">
                                            <p:graphicEl>
                                              <a:dgm id="{40DAE0C2-1123-432C-9465-254518161D19}"/>
                                            </p:graphicEl>
                                          </p:spTgt>
                                        </p:tgtEl>
                                        <p:attrNameLst>
                                          <p:attrName>ppt_y</p:attrName>
                                        </p:attrNameLst>
                                      </p:cBhvr>
                                      <p:tavLst>
                                        <p:tav tm="0">
                                          <p:val>
                                            <p:strVal val="#ppt_y+#ppt_h*1.125000"/>
                                          </p:val>
                                        </p:tav>
                                        <p:tav tm="100000">
                                          <p:val>
                                            <p:strVal val="#ppt_y"/>
                                          </p:val>
                                        </p:tav>
                                      </p:tavLst>
                                    </p:anim>
                                    <p:animEffect transition="in" filter="wipe(up)">
                                      <p:cBhvr>
                                        <p:cTn id="66" dur="500"/>
                                        <p:tgtEl>
                                          <p:spTgt spid="8">
                                            <p:graphicEl>
                                              <a:dgm id="{40DAE0C2-1123-432C-9465-254518161D19}"/>
                                            </p:graphic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8">
                                            <p:graphicEl>
                                              <a:dgm id="{D821049A-4314-4BAC-86C8-99F18094B000}"/>
                                            </p:graphicEl>
                                          </p:spTgt>
                                        </p:tgtEl>
                                        <p:attrNameLst>
                                          <p:attrName>style.visibility</p:attrName>
                                        </p:attrNameLst>
                                      </p:cBhvr>
                                      <p:to>
                                        <p:strVal val="visible"/>
                                      </p:to>
                                    </p:set>
                                    <p:anim calcmode="lin" valueType="num">
                                      <p:cBhvr additive="base">
                                        <p:cTn id="69" dur="500"/>
                                        <p:tgtEl>
                                          <p:spTgt spid="8">
                                            <p:graphicEl>
                                              <a:dgm id="{D821049A-4314-4BAC-86C8-99F18094B000}"/>
                                            </p:graphicEl>
                                          </p:spTgt>
                                        </p:tgtEl>
                                        <p:attrNameLst>
                                          <p:attrName>ppt_y</p:attrName>
                                        </p:attrNameLst>
                                      </p:cBhvr>
                                      <p:tavLst>
                                        <p:tav tm="0">
                                          <p:val>
                                            <p:strVal val="#ppt_y+#ppt_h*1.125000"/>
                                          </p:val>
                                        </p:tav>
                                        <p:tav tm="100000">
                                          <p:val>
                                            <p:strVal val="#ppt_y"/>
                                          </p:val>
                                        </p:tav>
                                      </p:tavLst>
                                    </p:anim>
                                    <p:animEffect transition="in" filter="wipe(up)">
                                      <p:cBhvr>
                                        <p:cTn id="70" dur="500"/>
                                        <p:tgtEl>
                                          <p:spTgt spid="8">
                                            <p:graphicEl>
                                              <a:dgm id="{D821049A-4314-4BAC-86C8-99F18094B0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P spid="4" grpId="0"/>
      <p:bldP spid="7" grpId="0" uiExpan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4980" y="1752600"/>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2763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6422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6526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6774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4506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2239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20821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18856" y="5885546"/>
            <a:ext cx="5959549"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dirty="0"/>
          </a:p>
        </p:txBody>
      </p:sp>
    </p:spTree>
    <p:extLst>
      <p:ext uri="{BB962C8B-B14F-4D97-AF65-F5344CB8AC3E}">
        <p14:creationId xmlns:p14="http://schemas.microsoft.com/office/powerpoint/2010/main" val="1357266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Reference Instructions</a:t>
            </a:r>
          </a:p>
        </p:txBody>
      </p:sp>
      <p:sp>
        <p:nvSpPr>
          <p:cNvPr id="23" name="TextBox 22">
            <a:extLst>
              <a:ext uri="{FF2B5EF4-FFF2-40B4-BE49-F238E27FC236}">
                <a16:creationId xmlns:a16="http://schemas.microsoft.com/office/drawing/2014/main" id="{42505A98-089C-4135-8D4D-6B5372437017}"/>
              </a:ext>
            </a:extLst>
          </p:cNvPr>
          <p:cNvSpPr txBox="1"/>
          <p:nvPr/>
        </p:nvSpPr>
        <p:spPr>
          <a:xfrm>
            <a:off x="1524000" y="1401041"/>
            <a:ext cx="9032240" cy="4708981"/>
          </a:xfrm>
          <a:prstGeom prst="rect">
            <a:avLst/>
          </a:prstGeom>
          <a:noFill/>
        </p:spPr>
        <p:txBody>
          <a:bodyPr wrap="square">
            <a:spAutoFit/>
          </a:bodyPr>
          <a:lstStyle/>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Cover: Informative title, team number and member names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Provide a brief background of organization/problem addressed.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Business problem/opportunity (stakeholder, challenge/opportunity, humanity considerations)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mining problem (supervised/unsupervised, explanatory/predictive, how to be deployed)</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description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Data cleansing, if needed – steps taken – what were the challenges with the data and steps taken to cleanse bring it to usable format (ETL – extract, transform, load steps). Technology/tools used for cleansing/analysis </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Methods (methods, relevant outputs)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Evaluation (metrics of interest, benchmark, comparison)</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Implications – so what can business/org do with findings/actions</a:t>
            </a:r>
            <a:endParaRPr lang="en-CA" sz="3200" dirty="0">
              <a:effectLst/>
              <a:ea typeface="Times New Roman" panose="02020603050405020304" pitchFamily="18" charset="0"/>
            </a:endParaRPr>
          </a:p>
          <a:p>
            <a:pPr marL="342900" lvl="0" indent="-342900" fontAlgn="base">
              <a:buFont typeface="+mj-lt"/>
              <a:buAutoNum type="arabicPeriod"/>
              <a:tabLst>
                <a:tab pos="457200" algn="l"/>
              </a:tabLst>
            </a:pPr>
            <a:r>
              <a:rPr lang="en-CA" sz="2000" dirty="0">
                <a:solidFill>
                  <a:srgbClr val="000000"/>
                </a:solidFill>
                <a:effectLst/>
                <a:ea typeface="Times New Roman" panose="02020603050405020304" pitchFamily="18" charset="0"/>
              </a:rPr>
              <a:t>Recommendations (what should the client be aware of? problems you encountered, suggestions for future data collection or analysis, etc.)</a:t>
            </a:r>
            <a:endParaRPr lang="en-CA" sz="3200" dirty="0">
              <a:effectLst/>
              <a:ea typeface="Times New Roman" panose="02020603050405020304" pitchFamily="18" charset="0"/>
            </a:endParaRPr>
          </a:p>
        </p:txBody>
      </p:sp>
    </p:spTree>
    <p:extLst>
      <p:ext uri="{BB962C8B-B14F-4D97-AF65-F5344CB8AC3E}">
        <p14:creationId xmlns:p14="http://schemas.microsoft.com/office/powerpoint/2010/main" val="352671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arn(inVertic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dirty="0"/>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181659" y="2041246"/>
            <a:ext cx="5450900"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575757"/>
                </a:solidFill>
                <a:latin typeface="+mj-lt"/>
              </a:rPr>
              <a:t>Toronto Raptors only</a:t>
            </a:r>
          </a:p>
          <a:p>
            <a:pPr marL="342900" indent="-342900">
              <a:buFont typeface="Arial" panose="020B0604020202020204" pitchFamily="34" charset="0"/>
              <a:buChar char="•"/>
              <a:defRPr/>
            </a:pPr>
            <a:r>
              <a:rPr lang="en-US" altLang="ko-KR" sz="2800" i="1" dirty="0">
                <a:solidFill>
                  <a:srgbClr val="575757"/>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575757"/>
                </a:solidFill>
                <a:latin typeface="+mj-lt"/>
              </a:rPr>
              <a:t>Health</a:t>
            </a:r>
          </a:p>
          <a:p>
            <a:pPr marL="955045" lvl="1" indent="-457200">
              <a:buSzPct val="80000"/>
              <a:buFont typeface="Arial" panose="020B0604020202020204" pitchFamily="34" charset="0"/>
              <a:buChar char="•"/>
              <a:defRPr/>
            </a:pPr>
            <a:r>
              <a:rPr lang="en-US" altLang="ko-KR" sz="2400" i="1" dirty="0">
                <a:solidFill>
                  <a:srgbClr val="575757"/>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575757"/>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575757"/>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575757"/>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575757"/>
                </a:solidFill>
                <a:latin typeface="+mj-lt"/>
              </a:rPr>
              <a:t>Personal life</a:t>
            </a:r>
            <a:endParaRPr lang="en-US" altLang="ko-KR" sz="2400" b="1" i="1" dirty="0">
              <a:solidFill>
                <a:srgbClr val="575757"/>
              </a:solidFill>
              <a:latin typeface="+mj-lt"/>
            </a:endParaRPr>
          </a:p>
        </p:txBody>
      </p:sp>
    </p:spTree>
    <p:extLst>
      <p:ext uri="{BB962C8B-B14F-4D97-AF65-F5344CB8AC3E}">
        <p14:creationId xmlns:p14="http://schemas.microsoft.com/office/powerpoint/2010/main" val="142974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Recommendations</a:t>
            </a:r>
          </a:p>
        </p:txBody>
      </p:sp>
      <p:sp>
        <p:nvSpPr>
          <p:cNvPr id="4" name="Content Placeholder 3">
            <a:extLst>
              <a:ext uri="{FF2B5EF4-FFF2-40B4-BE49-F238E27FC236}">
                <a16:creationId xmlns:a16="http://schemas.microsoft.com/office/drawing/2014/main" id="{C612FEC7-9FD1-43B1-8707-42F8A3CDA880}"/>
              </a:ext>
            </a:extLst>
          </p:cNvPr>
          <p:cNvSpPr>
            <a:spLocks noGrp="1"/>
          </p:cNvSpPr>
          <p:nvPr>
            <p:ph idx="1"/>
          </p:nvPr>
        </p:nvSpPr>
        <p:spPr/>
        <p:txBody>
          <a:bodyPr/>
          <a:lstStyle/>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Search for </a:t>
            </a:r>
            <a:r>
              <a:rPr lang="en-CA" sz="2000" dirty="0">
                <a:effectLst/>
                <a:latin typeface="Calibri" panose="020F0502020204030204" pitchFamily="34" charset="0"/>
                <a:ea typeface="Yu Mincho" panose="02020400000000000000" pitchFamily="18" charset="-128"/>
                <a:cs typeface="Calibri" panose="020F0502020204030204" pitchFamily="34" charset="0"/>
              </a:rPr>
              <a:t>Non-TOR players with </a:t>
            </a: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latin typeface="Calibri" panose="020F0502020204030204" pitchFamily="34" charset="0"/>
                <a:ea typeface="Yu Mincho" panose="02020400000000000000" pitchFamily="18" charset="-128"/>
                <a:cs typeface="Calibri" panose="020F0502020204030204" pitchFamily="34" charset="0"/>
              </a:rPr>
              <a:t>H</a:t>
            </a: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igher feature values in Plus/Minus, PER, and PIE compared to their current roster. ​ </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778514" lvl="1" indent="-342900" latinLnBrk="0">
              <a:lnSpc>
                <a:spcPct val="115000"/>
              </a:lnSpc>
              <a:spcBef>
                <a:spcPts val="500"/>
              </a:spcBef>
              <a:buFont typeface="Wingdings" panose="05000000000000000000" pitchFamily="2" charset="2"/>
              <a:buChar char="Ø"/>
            </a:pPr>
            <a:r>
              <a:rPr lang="en-CA" sz="2000" i="1" dirty="0">
                <a:solidFill>
                  <a:srgbClr val="87334A"/>
                </a:solidFill>
                <a:effectLst/>
                <a:latin typeface="Calibri" panose="020F0502020204030204" pitchFamily="34" charset="0"/>
                <a:ea typeface="Yu Mincho" panose="02020400000000000000" pitchFamily="18" charset="-128"/>
                <a:cs typeface="Calibri" panose="020F0502020204030204" pitchFamily="34" charset="0"/>
              </a:rPr>
              <a:t>Field Goal % (FG_PCT) and 3-pointers % (FG3_PCT) for player offensive efficiency.</a:t>
            </a:r>
            <a:endParaRPr lang="en-CA" sz="2000" i="1" dirty="0">
              <a:solidFill>
                <a:srgbClr val="87334A"/>
              </a:solidFill>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buFont typeface="Symbol" panose="05050102010706020507" pitchFamily="18" charset="2"/>
              <a:buChar char=""/>
            </a:pPr>
            <a:r>
              <a:rPr lang="en-CA" dirty="0">
                <a:latin typeface="Calibri" panose="020F0502020204030204" pitchFamily="34" charset="0"/>
                <a:ea typeface="Yu Mincho" panose="02020400000000000000" pitchFamily="18" charset="-128"/>
                <a:cs typeface="Calibri" panose="020F0502020204030204" pitchFamily="34" charset="0"/>
              </a:rPr>
              <a:t>Non-TOR players selection </a:t>
            </a:r>
            <a:r>
              <a:rPr lang="en-CA" sz="2000" dirty="0">
                <a:effectLst/>
                <a:latin typeface="Calibri" panose="020F0502020204030204" pitchFamily="34" charset="0"/>
                <a:ea typeface="Yu Mincho" panose="02020400000000000000" pitchFamily="18" charset="-128"/>
                <a:cs typeface="Calibri" panose="020F0502020204030204" pitchFamily="34" charset="0"/>
              </a:rPr>
              <a:t>higher important feature values than the average TOR player and a salary below the average of a TOR player.</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latinLnBrk="0">
              <a:lnSpc>
                <a:spcPct val="115000"/>
              </a:lnSpc>
              <a:spcBef>
                <a:spcPts val="500"/>
              </a:spcBef>
              <a:spcAft>
                <a:spcPts val="1000"/>
              </a:spcAft>
              <a:buFont typeface="Symbol" panose="05050102010706020507" pitchFamily="18" charset="2"/>
              <a:buChar char=""/>
            </a:pPr>
            <a:r>
              <a:rPr lang="en-US" dirty="0">
                <a:latin typeface="Calibri" panose="020F0502020204030204" pitchFamily="34" charset="0"/>
                <a:ea typeface="Yu Mincho" panose="02020400000000000000" pitchFamily="18" charset="-128"/>
                <a:cs typeface="Calibri" panose="020F0502020204030204" pitchFamily="34" charset="0"/>
              </a:rPr>
              <a:t>There is an evidence of underutilization of a selected TOR player</a:t>
            </a:r>
            <a:r>
              <a:rPr lang="en-CA" sz="2000" dirty="0">
                <a:effectLst/>
                <a:latin typeface="Calibri" panose="020F0502020204030204" pitchFamily="34" charset="0"/>
                <a:ea typeface="Yu Mincho" panose="02020400000000000000" pitchFamily="18" charset="-128"/>
                <a:cs typeface="Calibri" panose="020F0502020204030204" pitchFamily="34" charset="0"/>
              </a:rPr>
              <a:t>. We advocate exploring his utilization or replacing him. </a:t>
            </a:r>
            <a:endParaRPr lang="en-CA" sz="2000" dirty="0">
              <a:effectLst/>
              <a:latin typeface="Calibri" panose="020F0502020204030204" pitchFamily="34" charset="0"/>
              <a:ea typeface="Yu Mincho" panose="02020400000000000000" pitchFamily="18" charset="-128"/>
              <a:cs typeface="Times New Roman" panose="02020603050405020304" pitchFamily="18" charset="0"/>
            </a:endParaRPr>
          </a:p>
          <a:p>
            <a:pPr latinLnBrk="0"/>
            <a:endParaRPr lang="en-CA" dirty="0"/>
          </a:p>
        </p:txBody>
      </p:sp>
    </p:spTree>
    <p:extLst>
      <p:ext uri="{BB962C8B-B14F-4D97-AF65-F5344CB8AC3E}">
        <p14:creationId xmlns:p14="http://schemas.microsoft.com/office/powerpoint/2010/main" val="24463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1B8356-9CE9-4080-89BF-AB7A30372319}"/>
              </a:ext>
            </a:extLst>
          </p:cNvPr>
          <p:cNvPicPr>
            <a:picLocks noChangeAspect="1"/>
          </p:cNvPicPr>
          <p:nvPr/>
        </p:nvPicPr>
        <p:blipFill>
          <a:blip r:embed="rId3"/>
          <a:stretch>
            <a:fillRect/>
          </a:stretch>
        </p:blipFill>
        <p:spPr>
          <a:xfrm>
            <a:off x="2528411" y="3220468"/>
            <a:ext cx="8382728" cy="3145809"/>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Total ~450K records, 36 features</a:t>
            </a: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sp>
        <p:nvSpPr>
          <p:cNvPr id="3" name="Rectangle 2">
            <a:extLst>
              <a:ext uri="{FF2B5EF4-FFF2-40B4-BE49-F238E27FC236}">
                <a16:creationId xmlns:a16="http://schemas.microsoft.com/office/drawing/2014/main" id="{4C858607-0827-44AC-B853-0A395C5520E6}"/>
              </a:ext>
            </a:extLst>
          </p:cNvPr>
          <p:cNvSpPr/>
          <p:nvPr/>
        </p:nvSpPr>
        <p:spPr>
          <a:xfrm>
            <a:off x="5232401" y="3771900"/>
            <a:ext cx="5678738" cy="6477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CA"/>
          </a:p>
        </p:txBody>
      </p: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10971372" cy="798753"/>
          </a:xfrm>
        </p:spPr>
        <p:txBody>
          <a:bodyPr/>
          <a:lstStyle/>
          <a:p>
            <a:r>
              <a:rPr lang="en-US" altLang="ko-KR" dirty="0"/>
              <a:t>Data Analysis – Phase 1</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pPr marL="0" indent="0"/>
            <a:r>
              <a:rPr lang="en-US" altLang="en-US" sz="1200" dirty="0">
                <a:solidFill>
                  <a:srgbClr val="87334A"/>
                </a:solidFill>
              </a:rPr>
              <a:t>           PER=[ FGM x 85.910 + Steals x 53.897+ 3PTM x 51.757 + FTM x 46.845 + Blocks x 39.190 + </a:t>
            </a:r>
            <a:r>
              <a:rPr lang="en-US" altLang="en-US" sz="1200" dirty="0" err="1">
                <a:solidFill>
                  <a:srgbClr val="87334A"/>
                </a:solidFill>
              </a:rPr>
              <a:t>Offensive_Reb</a:t>
            </a:r>
            <a:r>
              <a:rPr lang="en-US" altLang="en-US" sz="1200" dirty="0">
                <a:solidFill>
                  <a:srgbClr val="87334A"/>
                </a:solidFill>
              </a:rPr>
              <a:t> x 39.190 + Assists x 34.677</a:t>
            </a:r>
          </a:p>
          <a:p>
            <a:pPr marL="0" indent="0"/>
            <a:r>
              <a:rPr lang="en-US" altLang="en-US" sz="1200" dirty="0">
                <a:solidFill>
                  <a:srgbClr val="87334A"/>
                </a:solidFill>
              </a:rPr>
              <a:t>                   + </a:t>
            </a:r>
            <a:r>
              <a:rPr lang="en-US" altLang="en-US" sz="1200" dirty="0" err="1">
                <a:solidFill>
                  <a:srgbClr val="87334A"/>
                </a:solidFill>
              </a:rPr>
              <a:t>Defensive_Reb</a:t>
            </a:r>
            <a:r>
              <a:rPr lang="en-US" altLang="en-US" sz="1200" dirty="0">
                <a:solidFill>
                  <a:srgbClr val="87334A"/>
                </a:solidFill>
              </a:rPr>
              <a:t> x 14.707 - Foul x 17.174 - </a:t>
            </a:r>
            <a:r>
              <a:rPr lang="en-US" altLang="en-US" sz="1200" dirty="0" err="1">
                <a:solidFill>
                  <a:srgbClr val="87334A"/>
                </a:solidFill>
              </a:rPr>
              <a:t>FT_Miss</a:t>
            </a:r>
            <a:r>
              <a:rPr lang="en-US" altLang="en-US" sz="1200" dirty="0">
                <a:solidFill>
                  <a:srgbClr val="87334A"/>
                </a:solidFill>
              </a:rPr>
              <a:t> x 20.091 - </a:t>
            </a:r>
            <a:r>
              <a:rPr lang="en-US" altLang="en-US" sz="1200" dirty="0" err="1">
                <a:solidFill>
                  <a:srgbClr val="87334A"/>
                </a:solidFill>
              </a:rPr>
              <a:t>FG_Miss</a:t>
            </a:r>
            <a:r>
              <a:rPr lang="en-US" altLang="en-US" sz="1200" dirty="0">
                <a:solidFill>
                  <a:srgbClr val="87334A"/>
                </a:solidFill>
              </a:rPr>
              <a:t> x 39.190- TO x 53.897 ] x (1 / Minutes)</a:t>
            </a:r>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914457" y="3523785"/>
            <a:ext cx="1453587" cy="153712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8001000" y="5819847"/>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8887" y="2808514"/>
            <a:ext cx="5377542" cy="3439886"/>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990750" y="1111640"/>
            <a:ext cx="9590143" cy="56546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1200" dirty="0"/>
          </a:p>
          <a:p>
            <a:pPr marL="0" indent="0" algn="ctr"/>
            <a:r>
              <a:rPr lang="en-US" altLang="ko-KR" sz="2400" dirty="0">
                <a:solidFill>
                  <a:srgbClr val="87334A"/>
                </a:solidFill>
              </a:rPr>
              <a:t>Top 10 Toronto Raptors Player Impact </a:t>
            </a:r>
            <a:r>
              <a:rPr lang="en-US" altLang="ko-KR" dirty="0">
                <a:solidFill>
                  <a:srgbClr val="87334A"/>
                </a:solidFill>
              </a:rPr>
              <a:t>Estimate</a:t>
            </a:r>
            <a:r>
              <a:rPr lang="en-US" altLang="ko-KR" sz="2400" dirty="0">
                <a:solidFill>
                  <a:srgbClr val="87334A"/>
                </a:solidFill>
              </a:rPr>
              <a:t> (PIE) for Season Year 2019-20</a:t>
            </a:r>
          </a:p>
          <a:p>
            <a:pPr marL="0" indent="0" algn="ctr"/>
            <a:endParaRPr lang="en-US" altLang="ko-KR" sz="1200" b="1" dirty="0"/>
          </a:p>
          <a:p>
            <a:r>
              <a:rPr lang="en-US" altLang="en-US" sz="1200" dirty="0">
                <a:solidFill>
                  <a:srgbClr val="87334A"/>
                </a:solidFill>
              </a:rPr>
              <a:t>           </a:t>
            </a:r>
            <a:r>
              <a:rPr lang="en-CA" altLang="en-US" sz="1200" dirty="0">
                <a:solidFill>
                  <a:srgbClr val="87334A"/>
                </a:solidFill>
              </a:rPr>
              <a:t>PIE = [PTS + FGM + FTM - FGA - FTA + DREB + (0.5 * OREB) + AST + STL + (0.5 * BLK) - PF – TOV] / [</a:t>
            </a:r>
            <a:r>
              <a:rPr lang="en-CA" altLang="en-US" sz="1200" dirty="0" err="1">
                <a:solidFill>
                  <a:srgbClr val="87334A"/>
                </a:solidFill>
              </a:rPr>
              <a:t>GmPTS</a:t>
            </a:r>
            <a:r>
              <a:rPr lang="en-CA" altLang="en-US" sz="1200" dirty="0">
                <a:solidFill>
                  <a:srgbClr val="87334A"/>
                </a:solidFill>
              </a:rPr>
              <a:t> + </a:t>
            </a:r>
            <a:r>
              <a:rPr lang="en-CA" altLang="en-US" sz="1200" dirty="0" err="1">
                <a:solidFill>
                  <a:srgbClr val="87334A"/>
                </a:solidFill>
              </a:rPr>
              <a:t>GmFGM</a:t>
            </a:r>
            <a:r>
              <a:rPr lang="en-CA" altLang="en-US" sz="1200" dirty="0">
                <a:solidFill>
                  <a:srgbClr val="87334A"/>
                </a:solidFill>
              </a:rPr>
              <a:t> + </a:t>
            </a:r>
            <a:r>
              <a:rPr lang="en-CA" altLang="en-US" sz="1200" dirty="0" err="1">
                <a:solidFill>
                  <a:srgbClr val="87334A"/>
                </a:solidFill>
              </a:rPr>
              <a:t>GmFTM</a:t>
            </a:r>
            <a:r>
              <a:rPr lang="en-CA" altLang="en-US" sz="1200" dirty="0">
                <a:solidFill>
                  <a:srgbClr val="87334A"/>
                </a:solidFill>
              </a:rPr>
              <a:t> – </a:t>
            </a:r>
            <a:r>
              <a:rPr lang="en-CA" altLang="en-US" sz="1200" dirty="0" err="1">
                <a:solidFill>
                  <a:srgbClr val="87334A"/>
                </a:solidFill>
              </a:rPr>
              <a:t>GmFGA</a:t>
            </a:r>
            <a:endParaRPr lang="en-CA" altLang="en-US" sz="1200" dirty="0">
              <a:solidFill>
                <a:srgbClr val="87334A"/>
              </a:solidFill>
            </a:endParaRPr>
          </a:p>
          <a:p>
            <a:r>
              <a:rPr lang="en-CA" altLang="en-US" sz="1200" dirty="0">
                <a:solidFill>
                  <a:srgbClr val="87334A"/>
                </a:solidFill>
              </a:rPr>
              <a:t>	       - </a:t>
            </a:r>
            <a:r>
              <a:rPr lang="en-CA" altLang="en-US" sz="1200" dirty="0" err="1">
                <a:solidFill>
                  <a:srgbClr val="87334A"/>
                </a:solidFill>
              </a:rPr>
              <a:t>GmFTA</a:t>
            </a:r>
            <a:r>
              <a:rPr lang="en-CA" altLang="en-US" sz="1200" dirty="0">
                <a:solidFill>
                  <a:srgbClr val="87334A"/>
                </a:solidFill>
              </a:rPr>
              <a:t> + </a:t>
            </a:r>
            <a:r>
              <a:rPr lang="en-CA" altLang="en-US" sz="1200" dirty="0" err="1">
                <a:solidFill>
                  <a:srgbClr val="87334A"/>
                </a:solidFill>
              </a:rPr>
              <a:t>GmDREB</a:t>
            </a:r>
            <a:r>
              <a:rPr lang="en-CA" altLang="en-US" sz="1200" dirty="0">
                <a:solidFill>
                  <a:srgbClr val="87334A"/>
                </a:solidFill>
              </a:rPr>
              <a:t> + (0.5 * </a:t>
            </a:r>
            <a:r>
              <a:rPr lang="en-CA" altLang="en-US" sz="1200" dirty="0" err="1">
                <a:solidFill>
                  <a:srgbClr val="87334A"/>
                </a:solidFill>
              </a:rPr>
              <a:t>GmOREB</a:t>
            </a:r>
            <a:r>
              <a:rPr lang="en-CA" altLang="en-US" sz="1200" dirty="0">
                <a:solidFill>
                  <a:srgbClr val="87334A"/>
                </a:solidFill>
              </a:rPr>
              <a:t>) + </a:t>
            </a:r>
            <a:r>
              <a:rPr lang="en-CA" altLang="en-US" sz="1200" dirty="0" err="1">
                <a:solidFill>
                  <a:srgbClr val="87334A"/>
                </a:solidFill>
              </a:rPr>
              <a:t>GmAST</a:t>
            </a:r>
            <a:r>
              <a:rPr lang="en-CA" altLang="en-US" sz="1200" dirty="0">
                <a:solidFill>
                  <a:srgbClr val="87334A"/>
                </a:solidFill>
              </a:rPr>
              <a:t> + </a:t>
            </a:r>
            <a:r>
              <a:rPr lang="en-CA" altLang="en-US" sz="1200" dirty="0" err="1">
                <a:solidFill>
                  <a:srgbClr val="87334A"/>
                </a:solidFill>
              </a:rPr>
              <a:t>GmSTL</a:t>
            </a:r>
            <a:r>
              <a:rPr lang="en-CA" altLang="en-US" sz="1200" dirty="0">
                <a:solidFill>
                  <a:srgbClr val="87334A"/>
                </a:solidFill>
              </a:rPr>
              <a:t> + (0.5 * </a:t>
            </a:r>
            <a:r>
              <a:rPr lang="en-CA" altLang="en-US" sz="1200" dirty="0" err="1">
                <a:solidFill>
                  <a:srgbClr val="87334A"/>
                </a:solidFill>
              </a:rPr>
              <a:t>GmBLK</a:t>
            </a:r>
            <a:r>
              <a:rPr lang="en-CA" altLang="en-US" sz="1200" dirty="0">
                <a:solidFill>
                  <a:srgbClr val="87334A"/>
                </a:solidFill>
              </a:rPr>
              <a:t>) - </a:t>
            </a:r>
            <a:r>
              <a:rPr lang="en-CA" altLang="en-US" sz="1200" dirty="0" err="1">
                <a:solidFill>
                  <a:srgbClr val="87334A"/>
                </a:solidFill>
              </a:rPr>
              <a:t>GmPF</a:t>
            </a:r>
            <a:r>
              <a:rPr lang="en-CA" altLang="en-US" sz="1200" dirty="0">
                <a:solidFill>
                  <a:srgbClr val="87334A"/>
                </a:solidFill>
              </a:rPr>
              <a:t> – </a:t>
            </a:r>
            <a:r>
              <a:rPr lang="en-CA" altLang="en-US" sz="1200" dirty="0" err="1">
                <a:solidFill>
                  <a:srgbClr val="87334A"/>
                </a:solidFill>
              </a:rPr>
              <a:t>GmTOV</a:t>
            </a:r>
            <a:r>
              <a:rPr lang="en-CA" altLang="en-US" sz="1200" dirty="0">
                <a:solidFill>
                  <a:srgbClr val="87334A"/>
                </a:solidFill>
              </a:rPr>
              <a:t>]</a:t>
            </a: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657435" cy="1752690"/>
          </a:xfrm>
          <a:prstGeom prst="rect">
            <a:avLst/>
          </a:prstGeom>
        </p:spPr>
      </p:pic>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14055</TotalTime>
  <Words>4505</Words>
  <Application>Microsoft Office PowerPoint</Application>
  <PresentationFormat>Custom</PresentationFormat>
  <Paragraphs>560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굴림체</vt:lpstr>
      <vt:lpstr>Noto Sans</vt:lpstr>
      <vt:lpstr>Calibri Light</vt:lpstr>
      <vt:lpstr>Wingdings</vt:lpstr>
      <vt:lpstr>Symbol</vt:lpstr>
      <vt:lpstr>Arial</vt:lpstr>
      <vt:lpstr>맑은 고딕</vt:lpstr>
      <vt:lpstr>Calibri</vt:lpstr>
      <vt:lpstr>Office 테마</vt:lpstr>
      <vt:lpstr>PROJECT RAPTORS REBOUND</vt:lpstr>
      <vt:lpstr>The Client</vt:lpstr>
      <vt:lpstr>Objectives</vt:lpstr>
      <vt:lpstr>Data</vt:lpstr>
      <vt:lpstr>Initial Analysis</vt:lpstr>
      <vt:lpstr>Data Analysis – Phase 1</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lpstr>BLANK Delete everything from this slide onwards</vt:lpstr>
      <vt:lpstr>Reference Instructions</vt:lpstr>
      <vt:lpstr>[Template - Insert Title]</vt:lpstr>
      <vt:lpstr>PowerPoint Presentation</vt:lpstr>
      <vt:lpstr>Recommendations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398</cp:revision>
  <dcterms:created xsi:type="dcterms:W3CDTF">2010-02-01T08:03:16Z</dcterms:created>
  <dcterms:modified xsi:type="dcterms:W3CDTF">2021-04-13T00:13:23Z</dcterms:modified>
  <cp:category>www.slidemembers.com</cp:category>
</cp:coreProperties>
</file>